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2" r:id="rId3"/>
    <p:sldId id="259" r:id="rId4"/>
    <p:sldId id="260" r:id="rId5"/>
    <p:sldId id="273" r:id="rId6"/>
    <p:sldId id="265" r:id="rId7"/>
    <p:sldId id="270" r:id="rId8"/>
    <p:sldId id="27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8EC"/>
    <a:srgbClr val="75BDE9"/>
    <a:srgbClr val="346DC5"/>
    <a:srgbClr val="57A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3"/>
    <p:restoredTop sz="86464"/>
  </p:normalViewPr>
  <p:slideViewPr>
    <p:cSldViewPr snapToGrid="0" snapToObjects="1">
      <p:cViewPr varScale="1">
        <p:scale>
          <a:sx n="86" d="100"/>
          <a:sy n="86" d="100"/>
        </p:scale>
        <p:origin x="216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6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C33781-AE59-A84E-A80D-ECCC8220D2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CB674-78EE-EE4D-9BAA-1841FF5138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02AB-F144-824A-AEFE-F80B6B5D543E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82D13-F60B-A847-890F-9E9DC7220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63026-9BDD-D64C-BAC2-1704FAA40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C02A-3DA8-804D-8369-FCB90ABA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A0D-AC08-1845-8EFF-D34D59A031B7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89CA7-2822-9549-816E-A5FE230B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8F7D-70CA-B419-4A70-B2FCFBD3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EF6B0-6F35-7FA5-6EBA-F14C28D85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3B80-A496-D330-3C5B-82CDEF1CE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B0C42-7C66-C139-15F4-DCAE0EAD4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89CA7-2822-9549-816E-A5FE230B6D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2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F032-2769-DE40-82A0-CBBD2C0830D7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6423-EA51-B04E-9AF2-B970C597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rey.grogan@lacity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lucy@fotj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A7A03C-39CC-4C51-E422-0EFD4FDD632C}"/>
              </a:ext>
            </a:extLst>
          </p:cNvPr>
          <p:cNvSpPr/>
          <p:nvPr/>
        </p:nvSpPr>
        <p:spPr>
          <a:xfrm>
            <a:off x="1" y="13142"/>
            <a:ext cx="9143999" cy="6831716"/>
          </a:xfrm>
          <a:prstGeom prst="rect">
            <a:avLst/>
          </a:prstGeom>
          <a:solidFill>
            <a:srgbClr val="4F98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D8349-E463-A24F-B46C-1AA5F5C43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98" y="-131226"/>
            <a:ext cx="7102090" cy="1118210"/>
          </a:xfrm>
          <a:ln>
            <a:noFill/>
          </a:ln>
        </p:spPr>
        <p:txBody>
          <a:bodyPr anchor="b">
            <a:normAutofit/>
          </a:bodyPr>
          <a:lstStyle/>
          <a:p>
            <a:pPr algn="l"/>
            <a:r>
              <a:rPr lang="en-US" sz="460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ooper Black" panose="0208090404030B020404" pitchFamily="18" charset="77"/>
              </a:rPr>
              <a:t>CD11 </a:t>
            </a:r>
            <a:r>
              <a:rPr lang="en-US" sz="46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ooper Black" panose="0208090404030B020404" pitchFamily="18" charset="77"/>
              </a:rPr>
              <a:t>Dedication Mural</a:t>
            </a:r>
          </a:p>
        </p:txBody>
      </p:sp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CF79BA95-8342-5E49-A8C0-BED6C981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90" y="88092"/>
            <a:ext cx="1118210" cy="1118210"/>
          </a:xfrm>
          <a:prstGeom prst="rect">
            <a:avLst/>
          </a:prstGeom>
        </p:spPr>
      </p:pic>
      <p:pic>
        <p:nvPicPr>
          <p:cNvPr id="6" name="Picture 5" descr="A mural on a garage&#10;&#10;AI-generated content may be incorrect.">
            <a:extLst>
              <a:ext uri="{FF2B5EF4-FFF2-40B4-BE49-F238E27FC236}">
                <a16:creationId xmlns:a16="http://schemas.microsoft.com/office/drawing/2014/main" id="{EDB9A043-AB4B-86A3-5785-D79D9F999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04" y="1417802"/>
            <a:ext cx="6952192" cy="54420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A16E17-E7F1-E5A4-7055-35D4990CF544}"/>
              </a:ext>
            </a:extLst>
          </p:cNvPr>
          <p:cNvSpPr/>
          <p:nvPr/>
        </p:nvSpPr>
        <p:spPr>
          <a:xfrm>
            <a:off x="0" y="1272574"/>
            <a:ext cx="9118317" cy="155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797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85FD6B-0B64-514B-B264-B3267F43E4EF}"/>
              </a:ext>
            </a:extLst>
          </p:cNvPr>
          <p:cNvSpPr/>
          <p:nvPr/>
        </p:nvSpPr>
        <p:spPr>
          <a:xfrm>
            <a:off x="25683" y="-4837"/>
            <a:ext cx="9078347" cy="117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AE772A-02CF-F543-BE10-A47593063451}"/>
              </a:ext>
            </a:extLst>
          </p:cNvPr>
          <p:cNvSpPr txBox="1">
            <a:spLocks/>
          </p:cNvSpPr>
          <p:nvPr/>
        </p:nvSpPr>
        <p:spPr>
          <a:xfrm>
            <a:off x="1870238" y="0"/>
            <a:ext cx="5325042" cy="9288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77"/>
              </a:rPr>
              <a:t>Before &amp; After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C4D26-771F-784D-B6B8-2FDBDCFF489B}"/>
              </a:ext>
            </a:extLst>
          </p:cNvPr>
          <p:cNvSpPr/>
          <p:nvPr/>
        </p:nvSpPr>
        <p:spPr>
          <a:xfrm>
            <a:off x="0" y="1062714"/>
            <a:ext cx="9118317" cy="155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building with a red roof&#10;&#10;AI-generated content may be incorrect.">
            <a:extLst>
              <a:ext uri="{FF2B5EF4-FFF2-40B4-BE49-F238E27FC236}">
                <a16:creationId xmlns:a16="http://schemas.microsoft.com/office/drawing/2014/main" id="{A9C48584-C66E-A431-A7D1-7D1BA2EB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" y="2132497"/>
            <a:ext cx="4709739" cy="3321605"/>
          </a:xfrm>
          <a:prstGeom prst="rect">
            <a:avLst/>
          </a:prstGeom>
        </p:spPr>
      </p:pic>
      <p:pic>
        <p:nvPicPr>
          <p:cNvPr id="2" name="Picture 1" descr="A mural on a garage&#10;&#10;AI-generated content may be incorrect.">
            <a:extLst>
              <a:ext uri="{FF2B5EF4-FFF2-40B4-BE49-F238E27FC236}">
                <a16:creationId xmlns:a16="http://schemas.microsoft.com/office/drawing/2014/main" id="{5D10BD26-5C34-AB81-5775-5C6DAC96A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422" y="2088474"/>
            <a:ext cx="4378597" cy="33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DC14D-FAA6-5445-98B3-66E984A22A50}"/>
              </a:ext>
            </a:extLst>
          </p:cNvPr>
          <p:cNvSpPr/>
          <p:nvPr/>
        </p:nvSpPr>
        <p:spPr>
          <a:xfrm>
            <a:off x="14287" y="21396"/>
            <a:ext cx="9104030" cy="136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AE772A-02CF-F543-BE10-A47593063451}"/>
              </a:ext>
            </a:extLst>
          </p:cNvPr>
          <p:cNvSpPr txBox="1">
            <a:spLocks/>
          </p:cNvSpPr>
          <p:nvPr/>
        </p:nvSpPr>
        <p:spPr>
          <a:xfrm>
            <a:off x="-2" y="21396"/>
            <a:ext cx="9104030" cy="105569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ooper Black" panose="0208090404030B020404" pitchFamily="18" charset="77"/>
              </a:rPr>
              <a:t>Location in Playa Del Rey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B684C-E36E-E941-8C87-D489989A7D93}"/>
              </a:ext>
            </a:extLst>
          </p:cNvPr>
          <p:cNvSpPr/>
          <p:nvPr/>
        </p:nvSpPr>
        <p:spPr>
          <a:xfrm>
            <a:off x="0" y="1268184"/>
            <a:ext cx="9118317" cy="1166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n aerial view of a beach&#10;&#10;AI-generated content may be incorrect.">
            <a:extLst>
              <a:ext uri="{FF2B5EF4-FFF2-40B4-BE49-F238E27FC236}">
                <a16:creationId xmlns:a16="http://schemas.microsoft.com/office/drawing/2014/main" id="{56118B55-E372-1D97-E673-89A2D17A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5" y="1414795"/>
            <a:ext cx="6565550" cy="5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9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2AE772A-02CF-F543-BE10-A47593063451}"/>
              </a:ext>
            </a:extLst>
          </p:cNvPr>
          <p:cNvSpPr txBox="1">
            <a:spLocks/>
          </p:cNvSpPr>
          <p:nvPr/>
        </p:nvSpPr>
        <p:spPr>
          <a:xfrm>
            <a:off x="656000" y="1725498"/>
            <a:ext cx="7903384" cy="47052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ooper Black" panose="0208090404030B020404" pitchFamily="18" charset="77"/>
              </a:rPr>
              <a:t>In 1971, brothers Steve and Dave Cressman launched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The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Gillis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Invitational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Volleyball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Tournament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dirty="0">
                <a:latin typeface="Cooper Black" panose="0208090404030B020404" pitchFamily="18" charset="77"/>
              </a:rPr>
              <a:t>in Playa del Rey. Friends from local high schools got together and launched the first event with the creation of seventeen 2-man teams. </a:t>
            </a:r>
          </a:p>
          <a:p>
            <a:pPr algn="l"/>
            <a:endParaRPr lang="en-US" sz="2400" dirty="0">
              <a:latin typeface="Cooper Black" panose="0208090404030B020404" pitchFamily="18" charset="77"/>
            </a:endParaRPr>
          </a:p>
          <a:p>
            <a:pPr algn="l"/>
            <a:r>
              <a:rPr lang="en-US" sz="2400" dirty="0">
                <a:latin typeface="Cooper Black" panose="0208090404030B020404" pitchFamily="18" charset="77"/>
              </a:rPr>
              <a:t>Eventually, the goal of the tournament was to get everyone playing, no matter their skill level. The tournament evolved to include multiple brackets like The </a:t>
            </a:r>
            <a:r>
              <a:rPr lang="en-US" sz="2400" dirty="0" err="1">
                <a:latin typeface="Cooper Black" panose="0208090404030B020404" pitchFamily="18" charset="77"/>
              </a:rPr>
              <a:t>Hoffy</a:t>
            </a:r>
            <a:r>
              <a:rPr lang="en-US" sz="2400" dirty="0">
                <a:latin typeface="Cooper Black" panose="0208090404030B020404" pitchFamily="18" charset="77"/>
              </a:rPr>
              <a:t>, the 6-Man, the 4-man, and more. </a:t>
            </a:r>
          </a:p>
          <a:p>
            <a:pPr algn="l"/>
            <a:endParaRPr lang="en-US" sz="2400" dirty="0">
              <a:latin typeface="Cooper Black" panose="0208090404030B020404" pitchFamily="18" charset="77"/>
            </a:endParaRPr>
          </a:p>
          <a:p>
            <a:pPr algn="l"/>
            <a:r>
              <a:rPr lang="en-US" sz="2400" dirty="0">
                <a:latin typeface="Cooper Black" panose="0208090404030B020404" pitchFamily="18" charset="77"/>
              </a:rPr>
              <a:t>Councilwoman Traci Park is dedicating a mural to Steve and Dave Cressman and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The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oper Black" panose="0208090404030B020404" pitchFamily="18" charset="77"/>
              </a:rPr>
              <a:t>Gillis</a:t>
            </a: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  <a:r>
              <a:rPr lang="en-US" sz="2400" dirty="0">
                <a:latin typeface="Cooper Black" panose="0208090404030B020404" pitchFamily="18" charset="77"/>
              </a:rPr>
              <a:t>in commemoration of 50 years of community service to Playa del Rey</a:t>
            </a:r>
            <a:r>
              <a:rPr lang="en-US" sz="2000" dirty="0">
                <a:latin typeface="Cooper Black" panose="0208090404030B020404" pitchFamily="18" charset="77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2AC60-9414-074D-80E5-9E88A5503F58}"/>
              </a:ext>
            </a:extLst>
          </p:cNvPr>
          <p:cNvSpPr/>
          <p:nvPr/>
        </p:nvSpPr>
        <p:spPr>
          <a:xfrm>
            <a:off x="14287" y="8870"/>
            <a:ext cx="9104030" cy="1106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D5237-7226-5349-8C60-282ECACE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098" y="-9563"/>
            <a:ext cx="6858000" cy="9663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77"/>
              </a:rPr>
              <a:t>Gillis 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C9581-BA8F-5742-925B-F3F8DCC56989}"/>
              </a:ext>
            </a:extLst>
          </p:cNvPr>
          <p:cNvSpPr/>
          <p:nvPr/>
        </p:nvSpPr>
        <p:spPr>
          <a:xfrm>
            <a:off x="0" y="1048426"/>
            <a:ext cx="9118317" cy="1166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113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85FD6B-0B64-514B-B264-B3267F43E4EF}"/>
              </a:ext>
            </a:extLst>
          </p:cNvPr>
          <p:cNvSpPr/>
          <p:nvPr/>
        </p:nvSpPr>
        <p:spPr>
          <a:xfrm>
            <a:off x="19983" y="-74950"/>
            <a:ext cx="9078347" cy="117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ooper Black" panose="0208090404030B020404" pitchFamily="18" charset="77"/>
              </a:rPr>
              <a:t>Approvals &amp; Permits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AE772A-02CF-F543-BE10-A47593063451}"/>
              </a:ext>
            </a:extLst>
          </p:cNvPr>
          <p:cNvSpPr txBox="1">
            <a:spLocks/>
          </p:cNvSpPr>
          <p:nvPr/>
        </p:nvSpPr>
        <p:spPr>
          <a:xfrm>
            <a:off x="3144262" y="0"/>
            <a:ext cx="2829791" cy="9288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C4D26-771F-784D-B6B8-2FDBDCFF489B}"/>
              </a:ext>
            </a:extLst>
          </p:cNvPr>
          <p:cNvSpPr/>
          <p:nvPr/>
        </p:nvSpPr>
        <p:spPr>
          <a:xfrm>
            <a:off x="0" y="1062714"/>
            <a:ext cx="9118317" cy="155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7024C-E330-A0CD-CB60-1D1B7CFEB9FA}"/>
              </a:ext>
            </a:extLst>
          </p:cNvPr>
          <p:cNvSpPr txBox="1"/>
          <p:nvPr/>
        </p:nvSpPr>
        <p:spPr>
          <a:xfrm>
            <a:off x="900009" y="1625979"/>
            <a:ext cx="8303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77"/>
              </a:rPr>
              <a:t>APPROVALS</a:t>
            </a:r>
          </a:p>
          <a:p>
            <a:endParaRPr lang="en-US" sz="1400" dirty="0">
              <a:latin typeface="Cooper Black" panose="0208090404030B020404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oper Black" panose="0208090404030B020404" pitchFamily="18" charset="77"/>
              </a:rPr>
              <a:t>CITY: Board of Recreation and Parks Commissioners</a:t>
            </a:r>
          </a:p>
          <a:p>
            <a:endParaRPr lang="en-US" sz="1400" dirty="0">
              <a:latin typeface="Cooper Black" panose="0208090404030B020404" pitchFamily="18" charset="77"/>
            </a:endParaRPr>
          </a:p>
          <a:p>
            <a:endParaRPr lang="en-US" sz="2800" dirty="0">
              <a:latin typeface="Cooper Black" panose="0208090404030B020404" pitchFamily="18" charset="77"/>
            </a:endParaRPr>
          </a:p>
          <a:p>
            <a:r>
              <a:rPr lang="en-US" sz="2800" dirty="0">
                <a:latin typeface="Cooper Black" panose="0208090404030B020404" pitchFamily="18" charset="77"/>
              </a:rPr>
              <a:t>PERMITS</a:t>
            </a:r>
          </a:p>
          <a:p>
            <a:endParaRPr lang="en-US" sz="1400" dirty="0">
              <a:latin typeface="Cooper Black" panose="0208090404030B020404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oper Black" panose="0208090404030B020404" pitchFamily="18" charset="77"/>
              </a:rPr>
              <a:t>CITY:  Right of Entry </a:t>
            </a:r>
          </a:p>
          <a:p>
            <a:endParaRPr lang="en-US" sz="1400" dirty="0">
              <a:latin typeface="Cooper Black" panose="0208090404030B020404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oper Black" panose="0208090404030B020404" pitchFamily="18" charset="77"/>
              </a:rPr>
              <a:t>COUNTY: Right of Entry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300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CCB8B-55AB-FD45-A732-8DCF59D36E3D}"/>
              </a:ext>
            </a:extLst>
          </p:cNvPr>
          <p:cNvSpPr/>
          <p:nvPr/>
        </p:nvSpPr>
        <p:spPr>
          <a:xfrm>
            <a:off x="0" y="30534"/>
            <a:ext cx="9104030" cy="683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08D86-2DD9-BE46-8B05-B023EEF97EA2}"/>
              </a:ext>
            </a:extLst>
          </p:cNvPr>
          <p:cNvSpPr/>
          <p:nvPr/>
        </p:nvSpPr>
        <p:spPr>
          <a:xfrm>
            <a:off x="0" y="30534"/>
            <a:ext cx="9104030" cy="99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D5237-7226-5349-8C60-282ECACE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752" y="-62773"/>
            <a:ext cx="6858000" cy="9663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77"/>
              </a:rPr>
              <a:t>Budget &amp;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DA74B-599D-774E-B133-DADE54956B90}"/>
              </a:ext>
            </a:extLst>
          </p:cNvPr>
          <p:cNvSpPr/>
          <p:nvPr/>
        </p:nvSpPr>
        <p:spPr>
          <a:xfrm>
            <a:off x="0" y="910640"/>
            <a:ext cx="9118317" cy="1166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7B10AE0-696B-3DC6-6D94-C8EE59789FA4}"/>
              </a:ext>
            </a:extLst>
          </p:cNvPr>
          <p:cNvSpPr txBox="1">
            <a:spLocks/>
          </p:cNvSpPr>
          <p:nvPr/>
        </p:nvSpPr>
        <p:spPr>
          <a:xfrm>
            <a:off x="1009347" y="1066798"/>
            <a:ext cx="8210853" cy="56254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600" dirty="0">
                <a:latin typeface="Cooper Black" panose="0208090404030B020404" pitchFamily="18" charset="77"/>
              </a:rPr>
              <a:t>BUDGET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algn="l"/>
            <a:r>
              <a:rPr lang="en-US" sz="4600" dirty="0">
                <a:latin typeface="Cooper Black" panose="0208090404030B020404" pitchFamily="18" charset="77"/>
              </a:rPr>
              <a:t>	Mural .……......	$4500		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algn="l"/>
            <a:r>
              <a:rPr lang="en-US" sz="4600" dirty="0">
                <a:latin typeface="Cooper Black" panose="0208090404030B020404" pitchFamily="18" charset="77"/>
              </a:rPr>
              <a:t>	Maintenance..	$1000</a:t>
            </a:r>
          </a:p>
          <a:p>
            <a:pPr algn="l"/>
            <a:r>
              <a:rPr lang="en-US" sz="3200" dirty="0">
                <a:latin typeface="Cooper Black" panose="0208090404030B020404" pitchFamily="18" charset="77"/>
              </a:rPr>
              <a:t>	(Graffiti: Power wash, Apply Mural Shield)</a:t>
            </a:r>
            <a:r>
              <a:rPr lang="en-US" sz="4600" dirty="0">
                <a:latin typeface="Cooper Black" panose="0208090404030B020404" pitchFamily="18" charset="77"/>
              </a:rPr>
              <a:t>		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algn="l"/>
            <a:r>
              <a:rPr lang="en-US" sz="4600" dirty="0">
                <a:latin typeface="Cooper Black" panose="0208090404030B020404" pitchFamily="18" charset="77"/>
              </a:rPr>
              <a:t>	Permit Fees….	$1100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algn="l"/>
            <a:r>
              <a:rPr lang="en-US" sz="4600" dirty="0">
                <a:latin typeface="Cooper Black" panose="0208090404030B020404" pitchFamily="18" charset="77"/>
              </a:rPr>
              <a:t>		TOTAL….	$6600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algn="l"/>
            <a:r>
              <a:rPr lang="en-US" sz="4600" dirty="0">
                <a:latin typeface="Cooper Black" panose="0208090404030B020404" pitchFamily="18" charset="77"/>
              </a:rPr>
              <a:t>FUNDING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600" dirty="0">
                <a:latin typeface="Cooper Black" panose="0208090404030B020404" pitchFamily="18" charset="77"/>
              </a:rPr>
              <a:t>	CD11 Foundation</a:t>
            </a:r>
          </a:p>
          <a:p>
            <a:pPr algn="l"/>
            <a:endParaRPr lang="en-US" sz="4600" dirty="0">
              <a:latin typeface="Cooper Black" panose="0208090404030B020404" pitchFamily="18" charset="77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600" dirty="0">
                <a:latin typeface="Cooper Black" panose="0208090404030B020404" pitchFamily="18" charset="77"/>
              </a:rPr>
              <a:t>	Private Donations</a:t>
            </a:r>
          </a:p>
          <a:p>
            <a:endParaRPr lang="en-US" sz="5400" dirty="0">
              <a:latin typeface="Cooper Black" panose="0208090404030B020404" pitchFamily="18" charset="77"/>
            </a:endParaRPr>
          </a:p>
          <a:p>
            <a:endParaRPr lang="en-US" sz="54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505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A246DE-C79E-9F49-A79B-845A97E72ABC}"/>
              </a:ext>
            </a:extLst>
          </p:cNvPr>
          <p:cNvSpPr/>
          <p:nvPr/>
        </p:nvSpPr>
        <p:spPr>
          <a:xfrm>
            <a:off x="14287" y="18009"/>
            <a:ext cx="9104030" cy="99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D5237-7226-5349-8C60-282ECACE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868" y="8735"/>
            <a:ext cx="8494132" cy="96635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oper Black" panose="0208090404030B020404" pitchFamily="18" charset="77"/>
              </a:rPr>
              <a:t>Outreach &amp;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0F1EE-8219-F644-8249-E1E3010F104B}"/>
              </a:ext>
            </a:extLst>
          </p:cNvPr>
          <p:cNvSpPr/>
          <p:nvPr/>
        </p:nvSpPr>
        <p:spPr>
          <a:xfrm>
            <a:off x="0" y="1025284"/>
            <a:ext cx="9118317" cy="1166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84AE7-6C22-674F-DF52-02F4C9C3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05" y="1123680"/>
            <a:ext cx="4501066" cy="5752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2BB677-E9B6-6734-338F-24D769E0F6D9}"/>
              </a:ext>
            </a:extLst>
          </p:cNvPr>
          <p:cNvSpPr/>
          <p:nvPr/>
        </p:nvSpPr>
        <p:spPr>
          <a:xfrm rot="5400000">
            <a:off x="1764320" y="3872656"/>
            <a:ext cx="5852215" cy="1549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68061-4382-6A51-B17B-DF20D0D5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1174130"/>
            <a:ext cx="4598666" cy="57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17817-86FF-A450-E039-D055BA8A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FB1E42-8D2E-3CEC-11C5-341F3606248D}"/>
              </a:ext>
            </a:extLst>
          </p:cNvPr>
          <p:cNvSpPr/>
          <p:nvPr/>
        </p:nvSpPr>
        <p:spPr>
          <a:xfrm>
            <a:off x="0" y="30534"/>
            <a:ext cx="9104030" cy="683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F9C63-6A9E-8732-F1DC-3A6752A2E5FE}"/>
              </a:ext>
            </a:extLst>
          </p:cNvPr>
          <p:cNvSpPr/>
          <p:nvPr/>
        </p:nvSpPr>
        <p:spPr>
          <a:xfrm>
            <a:off x="0" y="30534"/>
            <a:ext cx="9104030" cy="99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779934-5DF1-B521-16EC-E67D2141D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752" y="-62773"/>
            <a:ext cx="6858000" cy="9663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77"/>
              </a:rPr>
              <a:t>NCWP Request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877D2-BC65-9FD4-FC35-7C907E2CFEE7}"/>
              </a:ext>
            </a:extLst>
          </p:cNvPr>
          <p:cNvSpPr/>
          <p:nvPr/>
        </p:nvSpPr>
        <p:spPr>
          <a:xfrm>
            <a:off x="0" y="910640"/>
            <a:ext cx="9118317" cy="1166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C468154-61D1-B4C3-7C58-693D1D922D03}"/>
              </a:ext>
            </a:extLst>
          </p:cNvPr>
          <p:cNvSpPr txBox="1">
            <a:spLocks/>
          </p:cNvSpPr>
          <p:nvPr/>
        </p:nvSpPr>
        <p:spPr>
          <a:xfrm>
            <a:off x="509666" y="1877397"/>
            <a:ext cx="8454452" cy="3417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ooper Black" panose="0208090404030B020404" pitchFamily="18" charset="77"/>
              </a:rPr>
              <a:t>We are requesting a mural support letter from the NCWP.</a:t>
            </a:r>
          </a:p>
          <a:p>
            <a:endParaRPr lang="en-US" sz="5400" dirty="0">
              <a:latin typeface="Cooper Black" panose="0208090404030B020404" pitchFamily="18" charset="77"/>
            </a:endParaRPr>
          </a:p>
          <a:p>
            <a:endParaRPr lang="en-US" sz="54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47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2AE772A-02CF-F543-BE10-A47593063451}"/>
              </a:ext>
            </a:extLst>
          </p:cNvPr>
          <p:cNvSpPr txBox="1">
            <a:spLocks/>
          </p:cNvSpPr>
          <p:nvPr/>
        </p:nvSpPr>
        <p:spPr>
          <a:xfrm>
            <a:off x="787203" y="2185128"/>
            <a:ext cx="7465263" cy="229119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Cooper Black" panose="0208090404030B020404" pitchFamily="18" charset="77"/>
              </a:rPr>
              <a:t>Thank you for your consideration.</a:t>
            </a:r>
          </a:p>
          <a:p>
            <a:r>
              <a:rPr lang="en-US" sz="2700" dirty="0">
                <a:latin typeface="Cooper Black" panose="0208090404030B020404" pitchFamily="18" charset="77"/>
              </a:rPr>
              <a:t>For more information, please contact: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  <a:p>
            <a:endParaRPr lang="en-US" sz="75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  <a:p>
            <a:r>
              <a:rPr lang="en-US" sz="1800" dirty="0">
                <a:solidFill>
                  <a:schemeClr val="bg1"/>
                </a:solidFill>
                <a:latin typeface="Cooper Black" panose="0208090404030B020404" pitchFamily="18" charset="77"/>
              </a:rPr>
              <a:t>Trey Grogan</a:t>
            </a:r>
          </a:p>
          <a:p>
            <a:r>
              <a:rPr lang="en-US" sz="1800" dirty="0">
                <a:solidFill>
                  <a:schemeClr val="bg1"/>
                </a:solidFill>
                <a:latin typeface="Cooper Black" panose="0208090404030B020404" pitchFamily="18" charset="77"/>
              </a:rPr>
              <a:t>Council District 11</a:t>
            </a:r>
          </a:p>
          <a:p>
            <a:r>
              <a:rPr lang="en-US" sz="1800" dirty="0">
                <a:solidFill>
                  <a:schemeClr val="bg1"/>
                </a:solidFill>
                <a:latin typeface="Cooper Black" panose="0208090404030B020404" pitchFamily="18" charset="77"/>
                <a:hlinkClick r:id="rId3"/>
              </a:rPr>
              <a:t>Trey.grogan@lacity.org</a:t>
            </a:r>
            <a:endParaRPr lang="en-US" sz="1800" dirty="0">
              <a:solidFill>
                <a:schemeClr val="bg1"/>
              </a:solidFill>
              <a:latin typeface="Cooper Black" panose="0208090404030B020404" pitchFamily="18" charset="77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Cooper Black" panose="0208090404030B020404" pitchFamily="18" charset="77"/>
              </a:rPr>
              <a:t>310-568-8772</a:t>
            </a:r>
          </a:p>
          <a:p>
            <a:endParaRPr lang="en-US" sz="1800" dirty="0">
              <a:solidFill>
                <a:schemeClr val="accent1"/>
              </a:solidFill>
              <a:latin typeface="Cooper Black" panose="0208090404030B020404" pitchFamily="18" charset="77"/>
            </a:endParaRPr>
          </a:p>
          <a:p>
            <a:r>
              <a:rPr lang="en-US" sz="1800" dirty="0">
                <a:solidFill>
                  <a:schemeClr val="bg1"/>
                </a:solidFill>
                <a:latin typeface="Cooper Black" panose="0208090404030B020404" pitchFamily="18" charset="77"/>
              </a:rPr>
              <a:t>Lucy Han</a:t>
            </a:r>
          </a:p>
          <a:p>
            <a:r>
              <a:rPr lang="en-US" sz="1800" dirty="0">
                <a:solidFill>
                  <a:schemeClr val="bg1"/>
                </a:solidFill>
                <a:latin typeface="Cooper Black" panose="0208090404030B020404" pitchFamily="18" charset="77"/>
              </a:rPr>
              <a:t>Friends of the Jungle</a:t>
            </a:r>
          </a:p>
          <a:p>
            <a:r>
              <a:rPr lang="en-US" sz="1800" dirty="0">
                <a:solidFill>
                  <a:schemeClr val="accent1"/>
                </a:solidFill>
                <a:latin typeface="Cooper Black" panose="0208090404030B020404" pitchFamily="18" charset="77"/>
                <a:hlinkClick r:id="rId4"/>
              </a:rPr>
              <a:t>lucy@fotj.org</a:t>
            </a:r>
            <a:endParaRPr lang="en-US" sz="1800" dirty="0">
              <a:solidFill>
                <a:schemeClr val="accent1"/>
              </a:solidFill>
              <a:latin typeface="Cooper Black" panose="0208090404030B020404" pitchFamily="18" charset="77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Cooper Black" panose="0208090404030B020404" pitchFamily="18" charset="77"/>
              </a:rPr>
              <a:t>310-292-1225</a:t>
            </a:r>
          </a:p>
          <a:p>
            <a:endParaRPr lang="en-US" sz="1800" dirty="0">
              <a:solidFill>
                <a:schemeClr val="accent1"/>
              </a:solidFill>
              <a:latin typeface="Cooper Black" panose="0208090404030B020404" pitchFamily="18" charset="77"/>
            </a:endParaRPr>
          </a:p>
        </p:txBody>
      </p:sp>
      <p:pic>
        <p:nvPicPr>
          <p:cNvPr id="5" name="Picture 4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5FED0D0F-CC3E-244D-88A9-3ADA4DDFD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353" y="4579646"/>
            <a:ext cx="123444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4301</TotalTime>
  <Words>255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CD11 Dedication Mural</vt:lpstr>
      <vt:lpstr>PowerPoint Presentation</vt:lpstr>
      <vt:lpstr>PowerPoint Presentation</vt:lpstr>
      <vt:lpstr>Gillis History</vt:lpstr>
      <vt:lpstr>PowerPoint Presentation</vt:lpstr>
      <vt:lpstr>Budget &amp; Funding</vt:lpstr>
      <vt:lpstr>Outreach &amp; Support</vt:lpstr>
      <vt:lpstr>NCWP Request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Highway  Gateway of Lights</dc:title>
  <dc:creator>lucy han</dc:creator>
  <cp:lastModifiedBy>lucy han</cp:lastModifiedBy>
  <cp:revision>102</cp:revision>
  <cp:lastPrinted>2020-06-24T02:21:57Z</cp:lastPrinted>
  <dcterms:created xsi:type="dcterms:W3CDTF">2020-02-12T20:48:47Z</dcterms:created>
  <dcterms:modified xsi:type="dcterms:W3CDTF">2025-08-02T00:31:01Z</dcterms:modified>
</cp:coreProperties>
</file>