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94" r:id="rId3"/>
    <p:sldId id="326" r:id="rId4"/>
    <p:sldId id="257" r:id="rId5"/>
    <p:sldId id="327" r:id="rId6"/>
    <p:sldId id="290" r:id="rId7"/>
    <p:sldId id="292" r:id="rId8"/>
    <p:sldId id="298" r:id="rId9"/>
    <p:sldId id="308" r:id="rId10"/>
    <p:sldId id="309" r:id="rId11"/>
    <p:sldId id="271" r:id="rId12"/>
    <p:sldId id="329" r:id="rId13"/>
    <p:sldId id="268" r:id="rId14"/>
    <p:sldId id="330" r:id="rId15"/>
    <p:sldId id="272" r:id="rId16"/>
    <p:sldId id="331" r:id="rId17"/>
    <p:sldId id="274" r:id="rId18"/>
    <p:sldId id="332" r:id="rId19"/>
    <p:sldId id="275" r:id="rId20"/>
    <p:sldId id="333" r:id="rId21"/>
    <p:sldId id="276" r:id="rId22"/>
    <p:sldId id="334" r:id="rId23"/>
    <p:sldId id="277" r:id="rId24"/>
    <p:sldId id="299" r:id="rId25"/>
    <p:sldId id="335" r:id="rId26"/>
    <p:sldId id="278" r:id="rId27"/>
    <p:sldId id="337" r:id="rId28"/>
    <p:sldId id="282" r:id="rId29"/>
    <p:sldId id="338" r:id="rId30"/>
    <p:sldId id="284" r:id="rId31"/>
    <p:sldId id="339" r:id="rId32"/>
    <p:sldId id="295" r:id="rId33"/>
    <p:sldId id="344" r:id="rId34"/>
    <p:sldId id="296" r:id="rId35"/>
    <p:sldId id="303" r:id="rId36"/>
    <p:sldId id="341" r:id="rId37"/>
    <p:sldId id="302" r:id="rId38"/>
    <p:sldId id="342" r:id="rId39"/>
    <p:sldId id="297" r:id="rId40"/>
    <p:sldId id="343" r:id="rId41"/>
    <p:sldId id="346" r:id="rId42"/>
    <p:sldId id="34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FAFA"/>
    <a:srgbClr val="3E9E85"/>
    <a:srgbClr val="FF85FF"/>
    <a:srgbClr val="F7799B"/>
    <a:srgbClr val="5B9BD6"/>
    <a:srgbClr val="FFFF80"/>
    <a:srgbClr val="FFC3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03"/>
    <p:restoredTop sz="95775"/>
  </p:normalViewPr>
  <p:slideViewPr>
    <p:cSldViewPr snapToGrid="0" showGuides="1">
      <p:cViewPr varScale="1">
        <p:scale>
          <a:sx n="127" d="100"/>
          <a:sy n="127" d="100"/>
        </p:scale>
        <p:origin x="864" y="176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566B5-198C-7647-9AC0-FD987651C972}" type="datetimeFigureOut">
              <a:rPr lang="en-US" smtClean="0"/>
              <a:t>9/18/23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83BDE-D02E-B549-A1C2-B316A4A98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6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719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18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26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0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29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56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0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7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98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64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74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55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90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71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3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337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28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4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49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58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83BDE-D02E-B549-A1C2-B316A4A983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0B55-8020-3BD6-6567-C64E5F955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9105F6-5349-4A62-9005-021C0C5AD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A92E2-32C3-1A34-B020-392457D2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AC0BC-4BD3-5546-9DFC-4FE261DE8D17}" type="datetime1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5D69B-D49B-0E10-9186-0B12265A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A1A18-4354-39C6-F750-F5EB03B96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829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47049-682B-2A08-131B-D20EC4080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644DB-C97C-3C17-4C59-E558E340B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EDAF8-D27D-D66E-D838-573759417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E0FCF-48BF-C948-943E-80C6082F6694}" type="datetime1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A7D4A-2970-F131-F709-2BB01BBC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A511F-FBBC-9402-5A8A-8125525E9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3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37DE4-96DF-5547-E2A4-EA57C9F1F8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4003C2-6CD5-B1AA-0821-2CC301198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3EB15-39A8-DEF1-E0AE-40A5AAD45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BCCE5-E46A-2746-8C7C-D0CD247D022E}" type="datetime1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2B9EC-05C2-546B-DBA8-D4586375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5BF92-2439-855D-91D6-B4731167D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1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EABB-9A66-6553-70E7-644367B4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B40AF-8E5B-C34D-7C37-00B22480E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145D93-965E-60A5-F69A-BAF6C195B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1EE5F-F6AF-6F47-B4B8-83F7449B183A}" type="datetime1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94008-3D43-8222-9D43-32029BF79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EE629-BF14-0964-C9E3-8CF918AB2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46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2F9D-4116-CFA7-8428-30079BB29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7E514-F9C1-0D5F-1667-ED23632D4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BDF07-FAAE-A900-EDF6-D338B818A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9079-7633-7B48-B82E-F80B749176B0}" type="datetime1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BC6E1-CD0A-D614-DA77-48FD80EB1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8976C-3D32-A0F7-5744-74535BC27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8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00B8E-B465-39C1-82D9-395345446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1DA1E-18A2-EEFE-0074-5F9DA198D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D6346-6BA8-5C91-525B-ECE3506FB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FCD55-6EAA-7F9A-6E2D-BBF2E8CB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A81B0-9502-1B46-A35D-F09AA823AF4D}" type="datetime1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5D974-6C6E-E704-C5E5-064970C47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B863C-6BB4-4177-0898-E7363E4AC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97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2F3BF-F8F2-EC99-81CD-111BE3BC9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49E07-8B2B-4F8D-AEA7-0042AC3F5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F89F9-499B-762D-0F3E-C46B63BCF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730583-BBD3-F3D4-8C48-2A75CC781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461159-F84B-8D77-AA8D-3A440483E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5F4896-9E3A-C877-1FC1-5BB83EBC3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1D4A6-13BF-6C46-8E5E-EF24797CC8AE}" type="datetime1">
              <a:rPr lang="en-US" smtClean="0"/>
              <a:t>9/18/23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22DD79-1F79-15A8-23D1-CC80C3FD5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486BF-1CB1-4BE3-E251-6BE9CD0B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9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DBBA9-618E-6082-F518-0663A9DD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10925175" cy="5393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08318-D77B-6BFE-81E0-E3BF6D41F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E4DF9-3AC4-E54A-9B3F-42BBC0DBDFB8}" type="datetime1">
              <a:rPr lang="en-US" smtClean="0"/>
              <a:t>9/18/23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965AAF-D1DD-CC5F-59BB-21B6F15E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3E63D-858B-7DCA-6892-5C90469B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27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D2AC73-C395-139A-E339-2F7DA16B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EC95C-EB28-704F-B11A-CFA67407ED2E}" type="datetime1">
              <a:rPr lang="en-US" smtClean="0"/>
              <a:t>9/18/23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AEB49-410A-FD25-DAC3-81E67B5B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79046-27B1-0082-F461-BFF79D81B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2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D3C4E-4AB0-FF71-45E9-3E8C44E8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3CECE-74B1-ED94-B3E2-03CF3E16C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2FACB-24CA-6A7E-591A-1029CFE8E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35A65-3A11-984F-66DF-5C66D05CC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E500-FE0A-9041-8329-06AA0D977EF5}" type="datetime1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AE064E-E467-4C4A-5E08-747D3C3D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BC6E3E-E298-6F98-87E8-D9ECE721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84D9-AB40-6541-DA6C-821A3BDAD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C04868-041F-2588-5797-D8ED872461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5BD6B-6972-2D68-D134-4618C225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55397-F018-C19B-AEF4-5458B9C17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425BA-4D0D-EF45-AF38-9B7A45B88C89}" type="datetime1">
              <a:rPr lang="en-US" smtClean="0"/>
              <a:t>9/18/23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4EFD6-59D6-1C74-3C59-F15DB37B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46D49-2F03-12F2-D99D-6EC568D2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AE0742-8D40-ACB6-BC20-45E3779B6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9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4F4EC2-7B1C-AA93-BB81-4C3BF011E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93913"/>
            <a:ext cx="10515600" cy="5183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544C7-9CB2-1976-3351-DEC640FE8C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52E77-9A69-0446-B01F-DBF88D22A14F}" type="datetime1">
              <a:rPr lang="en-US" smtClean="0"/>
              <a:t>9/18/23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6533F-D30A-A1E1-0D5E-2373ECC5E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Stakeholder Draft 2 COMMERCIAL MAPS Workbook - NCWP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3884E-7491-9E2A-F397-5F781EB86A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33C5E-2C7F-6E4A-9591-AFA4E37F38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3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1.png"/><Relationship Id="rId3" Type="http://schemas.openxmlformats.org/officeDocument/2006/relationships/package" Target="../embeddings/Microsoft_Excel_Worksheet.xlsx"/><Relationship Id="rId7" Type="http://schemas.openxmlformats.org/officeDocument/2006/relationships/package" Target="../embeddings/Microsoft_Excel_Worksheet2.xlsx"/><Relationship Id="rId12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package" Target="../embeddings/Microsoft_Excel_Worksheet4.xlsx"/><Relationship Id="rId5" Type="http://schemas.openxmlformats.org/officeDocument/2006/relationships/package" Target="../embeddings/Microsoft_Excel_Worksheet1.xlsx"/><Relationship Id="rId10" Type="http://schemas.openxmlformats.org/officeDocument/2006/relationships/image" Target="../media/image9.emf"/><Relationship Id="rId4" Type="http://schemas.openxmlformats.org/officeDocument/2006/relationships/image" Target="../media/image6.emf"/><Relationship Id="rId9" Type="http://schemas.openxmlformats.org/officeDocument/2006/relationships/package" Target="../embeddings/Microsoft_Excel_Worksheet3.xlsx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FB934-7EDC-1DC2-9DA4-2BC7AC642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79500"/>
            <a:ext cx="9144000" cy="1806919"/>
          </a:xfrm>
        </p:spPr>
        <p:txBody>
          <a:bodyPr/>
          <a:lstStyle/>
          <a:p>
            <a:r>
              <a:rPr lang="en-US" dirty="0"/>
              <a:t>Westchester/Playa</a:t>
            </a:r>
            <a:br>
              <a:rPr lang="en-US" dirty="0"/>
            </a:br>
            <a:r>
              <a:rPr lang="en-US" dirty="0"/>
              <a:t>CPU DRAFT 2 MAPS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792C92-9E9A-5105-A597-045CF8240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42531"/>
            <a:ext cx="9144000" cy="2387599"/>
          </a:xfrm>
        </p:spPr>
        <p:txBody>
          <a:bodyPr>
            <a:normAutofit/>
          </a:bodyPr>
          <a:lstStyle/>
          <a:p>
            <a:r>
              <a:rPr lang="en-US" sz="3200" b="1" dirty="0"/>
              <a:t>STAKEHOLDER RESPONSE TO PLANNING WORKBOOK </a:t>
            </a:r>
            <a:r>
              <a:rPr lang="en-US" sz="3200" b="1" dirty="0">
                <a:highlight>
                  <a:srgbClr val="02FAFA"/>
                </a:highlight>
              </a:rPr>
              <a:t>COMMERCIAL</a:t>
            </a:r>
            <a:r>
              <a:rPr lang="en-US" sz="3200" b="1" dirty="0"/>
              <a:t> MAP STUDY</a:t>
            </a:r>
          </a:p>
          <a:p>
            <a:r>
              <a:rPr lang="en-US"/>
              <a:t>Prepared by Kimberly </a:t>
            </a:r>
            <a:r>
              <a:rPr lang="en-US" dirty="0"/>
              <a:t>Fox, Cory Birkett</a:t>
            </a:r>
          </a:p>
          <a:p>
            <a:r>
              <a:rPr lang="en-US" i="1" dirty="0"/>
              <a:t>Community Stakeholders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7875F-9819-362B-59BB-6478AA37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393C8-B3BA-712A-3131-6D8586783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</p:spTree>
    <p:extLst>
      <p:ext uri="{BB962C8B-B14F-4D97-AF65-F5344CB8AC3E}">
        <p14:creationId xmlns:p14="http://schemas.microsoft.com/office/powerpoint/2010/main" val="4170892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A2255-6B87-A045-B1A1-99FFA5BC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Reference points re R1 conversion to Mixed-Use Commercial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DFEE4-AE70-F3DC-0100-342EC3908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0" y="1148502"/>
            <a:ext cx="5829300" cy="4906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Planning’s Approach</a:t>
            </a:r>
          </a:p>
          <a:p>
            <a:r>
              <a:rPr lang="en-US" sz="2000" dirty="0"/>
              <a:t>First floor commercial facing arterial</a:t>
            </a:r>
          </a:p>
          <a:p>
            <a:r>
              <a:rPr lang="en-US" sz="2000" dirty="0"/>
              <a:t>But no new ingress/egress on arterial side</a:t>
            </a:r>
          </a:p>
          <a:p>
            <a:r>
              <a:rPr lang="en-US" sz="2000" dirty="0"/>
              <a:t>All ingress/egress happens on “back side” of building (interior, secondary residential street)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C3D0E1-6E06-49CB-21DC-715791A4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13D7C-5074-305A-2A6F-EC41A6D8F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74ACE4C-6977-098D-C0C2-78BF600A6E71}"/>
              </a:ext>
            </a:extLst>
          </p:cNvPr>
          <p:cNvSpPr txBox="1">
            <a:spLocks/>
          </p:cNvSpPr>
          <p:nvPr/>
        </p:nvSpPr>
        <p:spPr>
          <a:xfrm>
            <a:off x="428625" y="3771179"/>
            <a:ext cx="1863623" cy="539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/>
              <a:t>EXAMPLE: </a:t>
            </a:r>
          </a:p>
          <a:p>
            <a:r>
              <a:rPr lang="en-US" sz="1400" dirty="0"/>
              <a:t>Sepulveda Corridor Pt 1 of 3 / WPDR 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806C67-A948-0322-1DB4-54C1A7618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01" t="30277" r="28176" b="50168"/>
          <a:stretch/>
        </p:blipFill>
        <p:spPr>
          <a:xfrm>
            <a:off x="428625" y="1136794"/>
            <a:ext cx="1863623" cy="240205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053B4A-C6A5-B686-4799-982376A97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738" y="1148502"/>
            <a:ext cx="2554524" cy="52944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A3EAD000-BEA5-673F-9DD5-70F95A54A255}"/>
              </a:ext>
            </a:extLst>
          </p:cNvPr>
          <p:cNvSpPr/>
          <p:nvPr/>
        </p:nvSpPr>
        <p:spPr>
          <a:xfrm>
            <a:off x="2856669" y="1882835"/>
            <a:ext cx="866899" cy="3800104"/>
          </a:xfrm>
          <a:custGeom>
            <a:avLst/>
            <a:gdLst>
              <a:gd name="connsiteX0" fmla="*/ 0 w 866899"/>
              <a:gd name="connsiteY0" fmla="*/ 3693226 h 3800104"/>
              <a:gd name="connsiteX1" fmla="*/ 47501 w 866899"/>
              <a:gd name="connsiteY1" fmla="*/ 3586348 h 3800104"/>
              <a:gd name="connsiteX2" fmla="*/ 71252 w 866899"/>
              <a:gd name="connsiteY2" fmla="*/ 1745673 h 3800104"/>
              <a:gd name="connsiteX3" fmla="*/ 296883 w 866899"/>
              <a:gd name="connsiteY3" fmla="*/ 1757548 h 3800104"/>
              <a:gd name="connsiteX4" fmla="*/ 344384 w 866899"/>
              <a:gd name="connsiteY4" fmla="*/ 1318161 h 3800104"/>
              <a:gd name="connsiteX5" fmla="*/ 475013 w 866899"/>
              <a:gd name="connsiteY5" fmla="*/ 688769 h 3800104"/>
              <a:gd name="connsiteX6" fmla="*/ 641268 w 866899"/>
              <a:gd name="connsiteY6" fmla="*/ 0 h 3800104"/>
              <a:gd name="connsiteX7" fmla="*/ 866899 w 866899"/>
              <a:gd name="connsiteY7" fmla="*/ 47501 h 3800104"/>
              <a:gd name="connsiteX8" fmla="*/ 748146 w 866899"/>
              <a:gd name="connsiteY8" fmla="*/ 475013 h 3800104"/>
              <a:gd name="connsiteX9" fmla="*/ 570016 w 866899"/>
              <a:gd name="connsiteY9" fmla="*/ 1460665 h 3800104"/>
              <a:gd name="connsiteX10" fmla="*/ 558140 w 866899"/>
              <a:gd name="connsiteY10" fmla="*/ 1769423 h 3800104"/>
              <a:gd name="connsiteX11" fmla="*/ 546265 w 866899"/>
              <a:gd name="connsiteY11" fmla="*/ 2505693 h 3800104"/>
              <a:gd name="connsiteX12" fmla="*/ 534390 w 866899"/>
              <a:gd name="connsiteY12" fmla="*/ 3800104 h 3800104"/>
              <a:gd name="connsiteX13" fmla="*/ 534390 w 866899"/>
              <a:gd name="connsiteY13" fmla="*/ 3800104 h 3800104"/>
              <a:gd name="connsiteX14" fmla="*/ 11875 w 866899"/>
              <a:gd name="connsiteY14" fmla="*/ 3788228 h 3800104"/>
              <a:gd name="connsiteX15" fmla="*/ 0 w 866899"/>
              <a:gd name="connsiteY15" fmla="*/ 3693226 h 3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6899" h="3800104">
                <a:moveTo>
                  <a:pt x="0" y="3693226"/>
                </a:moveTo>
                <a:lnTo>
                  <a:pt x="47501" y="3586348"/>
                </a:lnTo>
                <a:lnTo>
                  <a:pt x="71252" y="1745673"/>
                </a:lnTo>
                <a:lnTo>
                  <a:pt x="296883" y="1757548"/>
                </a:lnTo>
                <a:lnTo>
                  <a:pt x="344384" y="1318161"/>
                </a:lnTo>
                <a:lnTo>
                  <a:pt x="475013" y="688769"/>
                </a:lnTo>
                <a:lnTo>
                  <a:pt x="641268" y="0"/>
                </a:lnTo>
                <a:lnTo>
                  <a:pt x="866899" y="47501"/>
                </a:lnTo>
                <a:lnTo>
                  <a:pt x="748146" y="475013"/>
                </a:lnTo>
                <a:lnTo>
                  <a:pt x="570016" y="1460665"/>
                </a:lnTo>
                <a:lnTo>
                  <a:pt x="558140" y="1769423"/>
                </a:lnTo>
                <a:lnTo>
                  <a:pt x="546265" y="2505693"/>
                </a:lnTo>
                <a:lnTo>
                  <a:pt x="534390" y="3800104"/>
                </a:lnTo>
                <a:lnTo>
                  <a:pt x="534390" y="3800104"/>
                </a:lnTo>
                <a:lnTo>
                  <a:pt x="11875" y="3788228"/>
                </a:lnTo>
                <a:lnTo>
                  <a:pt x="0" y="3693226"/>
                </a:lnTo>
                <a:close/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9DC0B3-7696-7272-BAEB-68AAAF76F35B}"/>
              </a:ext>
            </a:extLst>
          </p:cNvPr>
          <p:cNvSpPr txBox="1"/>
          <p:nvPr/>
        </p:nvSpPr>
        <p:spPr>
          <a:xfrm>
            <a:off x="5670994" y="3699049"/>
            <a:ext cx="4518035" cy="1815882"/>
          </a:xfrm>
          <a:prstGeom prst="rect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This is why previous audit of R1 impacted by arterial up-zoning included BOTH actual up-zoned parcels and the R1 parcels immediately adjacent, facing the backs of mixed-use buildings fronting on an arterial.  </a:t>
            </a:r>
          </a:p>
          <a:p>
            <a:endParaRPr lang="en-US" sz="1400" dirty="0"/>
          </a:p>
          <a:p>
            <a:r>
              <a:rPr lang="en-US" sz="1400" dirty="0"/>
              <a:t>Impacts: </a:t>
            </a:r>
          </a:p>
          <a:p>
            <a:r>
              <a:rPr lang="en-US" sz="1400" dirty="0"/>
              <a:t>Large built form</a:t>
            </a:r>
          </a:p>
          <a:p>
            <a:r>
              <a:rPr lang="en-US" sz="1400" dirty="0"/>
              <a:t>Excess traffic flows on secondary, residential roads</a:t>
            </a:r>
          </a:p>
        </p:txBody>
      </p:sp>
    </p:spTree>
    <p:extLst>
      <p:ext uri="{BB962C8B-B14F-4D97-AF65-F5344CB8AC3E}">
        <p14:creationId xmlns:p14="http://schemas.microsoft.com/office/powerpoint/2010/main" val="3360790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Manchester Ave West of Sepulveda 	/ </a:t>
            </a:r>
            <a:r>
              <a:rPr lang="en-US" sz="3600" dirty="0"/>
              <a:t>WPDR11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9DC568-72E5-06A0-AD58-C89A487EE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00" t="40088" r="34017" b="46627"/>
          <a:stretch/>
        </p:blipFill>
        <p:spPr>
          <a:xfrm>
            <a:off x="21445" y="1500942"/>
            <a:ext cx="6074555" cy="17077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404815-15AE-4CAD-3CA6-079D9831EDC5}"/>
              </a:ext>
            </a:extLst>
          </p:cNvPr>
          <p:cNvSpPr/>
          <p:nvPr/>
        </p:nvSpPr>
        <p:spPr>
          <a:xfrm>
            <a:off x="3191434" y="1050739"/>
            <a:ext cx="3311745" cy="2278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755C56-6970-6F70-959F-60F2639FF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918"/>
          <a:stretch/>
        </p:blipFill>
        <p:spPr>
          <a:xfrm>
            <a:off x="-25985" y="3636589"/>
            <a:ext cx="10053404" cy="276266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6EF7C2A2-1C39-1027-6709-709B29A66C6B}"/>
              </a:ext>
            </a:extLst>
          </p:cNvPr>
          <p:cNvSpPr/>
          <p:nvPr/>
        </p:nvSpPr>
        <p:spPr>
          <a:xfrm>
            <a:off x="903819" y="3700245"/>
            <a:ext cx="9009089" cy="2518348"/>
          </a:xfrm>
          <a:custGeom>
            <a:avLst/>
            <a:gdLst>
              <a:gd name="connsiteX0" fmla="*/ 9009089 w 9009089"/>
              <a:gd name="connsiteY0" fmla="*/ 0 h 2518348"/>
              <a:gd name="connsiteX1" fmla="*/ 8529404 w 9009089"/>
              <a:gd name="connsiteY1" fmla="*/ 299803 h 2518348"/>
              <a:gd name="connsiteX2" fmla="*/ 8694295 w 9009089"/>
              <a:gd name="connsiteY2" fmla="*/ 629587 h 2518348"/>
              <a:gd name="connsiteX3" fmla="*/ 7615004 w 9009089"/>
              <a:gd name="connsiteY3" fmla="*/ 659567 h 2518348"/>
              <a:gd name="connsiteX4" fmla="*/ 7615004 w 9009089"/>
              <a:gd name="connsiteY4" fmla="*/ 914400 h 2518348"/>
              <a:gd name="connsiteX5" fmla="*/ 6190938 w 9009089"/>
              <a:gd name="connsiteY5" fmla="*/ 914400 h 2518348"/>
              <a:gd name="connsiteX6" fmla="*/ 6190938 w 9009089"/>
              <a:gd name="connsiteY6" fmla="*/ 644577 h 2518348"/>
              <a:gd name="connsiteX7" fmla="*/ 3942413 w 9009089"/>
              <a:gd name="connsiteY7" fmla="*/ 644577 h 2518348"/>
              <a:gd name="connsiteX8" fmla="*/ 3942413 w 9009089"/>
              <a:gd name="connsiteY8" fmla="*/ 869430 h 2518348"/>
              <a:gd name="connsiteX9" fmla="*/ 3117954 w 9009089"/>
              <a:gd name="connsiteY9" fmla="*/ 869430 h 2518348"/>
              <a:gd name="connsiteX10" fmla="*/ 2353456 w 9009089"/>
              <a:gd name="connsiteY10" fmla="*/ 1304144 h 2518348"/>
              <a:gd name="connsiteX11" fmla="*/ 2398427 w 9009089"/>
              <a:gd name="connsiteY11" fmla="*/ 1379095 h 2518348"/>
              <a:gd name="connsiteX12" fmla="*/ 2068643 w 9009089"/>
              <a:gd name="connsiteY12" fmla="*/ 1543987 h 2518348"/>
              <a:gd name="connsiteX13" fmla="*/ 2173574 w 9009089"/>
              <a:gd name="connsiteY13" fmla="*/ 1828800 h 2518348"/>
              <a:gd name="connsiteX14" fmla="*/ 2038663 w 9009089"/>
              <a:gd name="connsiteY14" fmla="*/ 1873771 h 2518348"/>
              <a:gd name="connsiteX15" fmla="*/ 1888761 w 9009089"/>
              <a:gd name="connsiteY15" fmla="*/ 1618938 h 2518348"/>
              <a:gd name="connsiteX16" fmla="*/ 389745 w 9009089"/>
              <a:gd name="connsiteY16" fmla="*/ 2518348 h 2518348"/>
              <a:gd name="connsiteX17" fmla="*/ 0 w 9009089"/>
              <a:gd name="connsiteY17" fmla="*/ 1783830 h 2518348"/>
              <a:gd name="connsiteX18" fmla="*/ 359764 w 9009089"/>
              <a:gd name="connsiteY18" fmla="*/ 1573967 h 2518348"/>
              <a:gd name="connsiteX19" fmla="*/ 449705 w 9009089"/>
              <a:gd name="connsiteY19" fmla="*/ 1663908 h 2518348"/>
              <a:gd name="connsiteX20" fmla="*/ 524656 w 9009089"/>
              <a:gd name="connsiteY20" fmla="*/ 1768839 h 2518348"/>
              <a:gd name="connsiteX21" fmla="*/ 764499 w 9009089"/>
              <a:gd name="connsiteY21" fmla="*/ 1783830 h 2518348"/>
              <a:gd name="connsiteX22" fmla="*/ 959371 w 9009089"/>
              <a:gd name="connsiteY22" fmla="*/ 1678899 h 2518348"/>
              <a:gd name="connsiteX23" fmla="*/ 1124263 w 9009089"/>
              <a:gd name="connsiteY23" fmla="*/ 1484026 h 2518348"/>
              <a:gd name="connsiteX24" fmla="*/ 1289154 w 9009089"/>
              <a:gd name="connsiteY24" fmla="*/ 1229194 h 2518348"/>
              <a:gd name="connsiteX25" fmla="*/ 1304145 w 9009089"/>
              <a:gd name="connsiteY25" fmla="*/ 1049312 h 2518348"/>
              <a:gd name="connsiteX26" fmla="*/ 2593299 w 9009089"/>
              <a:gd name="connsiteY26" fmla="*/ 359764 h 2518348"/>
              <a:gd name="connsiteX27" fmla="*/ 2758191 w 9009089"/>
              <a:gd name="connsiteY27" fmla="*/ 239843 h 2518348"/>
              <a:gd name="connsiteX28" fmla="*/ 2938072 w 9009089"/>
              <a:gd name="connsiteY28" fmla="*/ 404735 h 2518348"/>
              <a:gd name="connsiteX29" fmla="*/ 3612630 w 9009089"/>
              <a:gd name="connsiteY29" fmla="*/ 374754 h 251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009089" h="2518348">
                <a:moveTo>
                  <a:pt x="9009089" y="0"/>
                </a:moveTo>
                <a:lnTo>
                  <a:pt x="8529404" y="299803"/>
                </a:lnTo>
                <a:lnTo>
                  <a:pt x="8694295" y="629587"/>
                </a:lnTo>
                <a:lnTo>
                  <a:pt x="7615004" y="659567"/>
                </a:lnTo>
                <a:lnTo>
                  <a:pt x="7615004" y="914400"/>
                </a:lnTo>
                <a:lnTo>
                  <a:pt x="6190938" y="914400"/>
                </a:lnTo>
                <a:lnTo>
                  <a:pt x="6190938" y="644577"/>
                </a:lnTo>
                <a:lnTo>
                  <a:pt x="3942413" y="644577"/>
                </a:lnTo>
                <a:lnTo>
                  <a:pt x="3942413" y="869430"/>
                </a:lnTo>
                <a:lnTo>
                  <a:pt x="3117954" y="869430"/>
                </a:lnTo>
                <a:lnTo>
                  <a:pt x="2353456" y="1304144"/>
                </a:lnTo>
                <a:lnTo>
                  <a:pt x="2398427" y="1379095"/>
                </a:lnTo>
                <a:lnTo>
                  <a:pt x="2068643" y="1543987"/>
                </a:lnTo>
                <a:lnTo>
                  <a:pt x="2173574" y="1828800"/>
                </a:lnTo>
                <a:lnTo>
                  <a:pt x="2038663" y="1873771"/>
                </a:lnTo>
                <a:lnTo>
                  <a:pt x="1888761" y="1618938"/>
                </a:lnTo>
                <a:lnTo>
                  <a:pt x="389745" y="2518348"/>
                </a:lnTo>
                <a:lnTo>
                  <a:pt x="0" y="1783830"/>
                </a:lnTo>
                <a:lnTo>
                  <a:pt x="359764" y="1573967"/>
                </a:lnTo>
                <a:lnTo>
                  <a:pt x="449705" y="1663908"/>
                </a:lnTo>
                <a:lnTo>
                  <a:pt x="524656" y="1768839"/>
                </a:lnTo>
                <a:lnTo>
                  <a:pt x="764499" y="1783830"/>
                </a:lnTo>
                <a:lnTo>
                  <a:pt x="959371" y="1678899"/>
                </a:lnTo>
                <a:lnTo>
                  <a:pt x="1124263" y="1484026"/>
                </a:lnTo>
                <a:lnTo>
                  <a:pt x="1289154" y="1229194"/>
                </a:lnTo>
                <a:lnTo>
                  <a:pt x="1304145" y="1049312"/>
                </a:lnTo>
                <a:lnTo>
                  <a:pt x="2593299" y="359764"/>
                </a:lnTo>
                <a:lnTo>
                  <a:pt x="2758191" y="239843"/>
                </a:lnTo>
                <a:lnTo>
                  <a:pt x="2938072" y="404735"/>
                </a:lnTo>
                <a:lnTo>
                  <a:pt x="3612630" y="374754"/>
                </a:lnTo>
              </a:path>
            </a:pathLst>
          </a:cu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B3DB8CE-B375-F50C-CC3F-F08C0DF2783A}"/>
              </a:ext>
            </a:extLst>
          </p:cNvPr>
          <p:cNvSpPr/>
          <p:nvPr/>
        </p:nvSpPr>
        <p:spPr>
          <a:xfrm>
            <a:off x="4524205" y="4015054"/>
            <a:ext cx="4931764" cy="134912"/>
          </a:xfrm>
          <a:custGeom>
            <a:avLst/>
            <a:gdLst>
              <a:gd name="connsiteX0" fmla="*/ 0 w 4931764"/>
              <a:gd name="connsiteY0" fmla="*/ 89941 h 134912"/>
              <a:gd name="connsiteX1" fmla="*/ 4721902 w 4931764"/>
              <a:gd name="connsiteY1" fmla="*/ 134912 h 134912"/>
              <a:gd name="connsiteX2" fmla="*/ 4721902 w 4931764"/>
              <a:gd name="connsiteY2" fmla="*/ 134912 h 134912"/>
              <a:gd name="connsiteX3" fmla="*/ 4736892 w 4931764"/>
              <a:gd name="connsiteY3" fmla="*/ 0 h 134912"/>
              <a:gd name="connsiteX4" fmla="*/ 4931764 w 4931764"/>
              <a:gd name="connsiteY4" fmla="*/ 0 h 13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1764" h="134912">
                <a:moveTo>
                  <a:pt x="0" y="89941"/>
                </a:moveTo>
                <a:lnTo>
                  <a:pt x="4721902" y="134912"/>
                </a:lnTo>
                <a:lnTo>
                  <a:pt x="4721902" y="134912"/>
                </a:lnTo>
                <a:lnTo>
                  <a:pt x="4736892" y="0"/>
                </a:lnTo>
                <a:lnTo>
                  <a:pt x="4931764" y="0"/>
                </a:lnTo>
              </a:path>
            </a:pathLst>
          </a:cu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2F504D-2034-1AC7-6434-B21E04CE2CFE}"/>
              </a:ext>
            </a:extLst>
          </p:cNvPr>
          <p:cNvSpPr/>
          <p:nvPr/>
        </p:nvSpPr>
        <p:spPr>
          <a:xfrm>
            <a:off x="9025631" y="4976204"/>
            <a:ext cx="4467186" cy="3704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A44A34-565A-3459-C2C2-0ACDF62632E6}"/>
              </a:ext>
            </a:extLst>
          </p:cNvPr>
          <p:cNvGrpSpPr/>
          <p:nvPr/>
        </p:nvGrpSpPr>
        <p:grpSpPr>
          <a:xfrm>
            <a:off x="9419795" y="5168211"/>
            <a:ext cx="2838980" cy="1351310"/>
            <a:chOff x="9420765" y="5262035"/>
            <a:chExt cx="2838980" cy="13513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FF3AAA9-A14C-A065-9D6A-75DCBB17BDD1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0D820A-9C15-6E6A-FF84-72D1767892AE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86A0A43-7C66-DC47-53E0-D5616D575765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178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2E6AAE-CEED-68FA-9DF8-FB4D94FC7E91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R3-1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5DEEE10-8096-EB39-1C0D-4C030F9385F7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>
                  <a:solidFill>
                    <a:schemeClr val="tx1"/>
                  </a:solidFill>
                </a:rPr>
                <a:t>2 lots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881510-C0E6-7A7C-0F47-B166FCC400B8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R1-1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803394-DC5C-14E0-2D5F-D17D88276CBF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FFECF8-EBE5-82E9-4808-5E03F4769BAD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R2-1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0970C7EC-3357-BBCE-75D4-C0520D671879}"/>
              </a:ext>
            </a:extLst>
          </p:cNvPr>
          <p:cNvSpPr txBox="1"/>
          <p:nvPr/>
        </p:nvSpPr>
        <p:spPr>
          <a:xfrm>
            <a:off x="9541863" y="5817849"/>
            <a:ext cx="741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89E85-508D-C046-3142-24943DA3B696}"/>
              </a:ext>
            </a:extLst>
          </p:cNvPr>
          <p:cNvSpPr txBox="1"/>
          <p:nvPr/>
        </p:nvSpPr>
        <p:spPr>
          <a:xfrm>
            <a:off x="8919903" y="942475"/>
            <a:ext cx="3144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RSO-dense affordable housing area: preserve via overlay?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AEE47-1F8B-DC5F-49A9-60B2D940B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A09F33-B40B-863D-2DDF-4D07EAB265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0123" y="968118"/>
            <a:ext cx="5471753" cy="260306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482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Manchester Ave West of Sepulveda 	/ </a:t>
            </a:r>
            <a:r>
              <a:rPr lang="en-US" sz="2400" dirty="0"/>
              <a:t>WPDR11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0219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Manchester Ave West of Sepulveda 	/ </a:t>
            </a:r>
            <a:r>
              <a:rPr lang="en-US" sz="3600" dirty="0"/>
              <a:t>WPDR 12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9DC568-72E5-06A0-AD58-C89A487EE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04" t="34805" r="35053" b="46627"/>
          <a:stretch/>
        </p:blipFill>
        <p:spPr>
          <a:xfrm>
            <a:off x="433212" y="1085551"/>
            <a:ext cx="3795105" cy="31039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404815-15AE-4CAD-3CA6-079D9831EDC5}"/>
              </a:ext>
            </a:extLst>
          </p:cNvPr>
          <p:cNvSpPr/>
          <p:nvPr/>
        </p:nvSpPr>
        <p:spPr>
          <a:xfrm>
            <a:off x="7959777" y="904462"/>
            <a:ext cx="2255786" cy="244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20876D-B467-6F73-1C71-4074CFAA817D}"/>
              </a:ext>
            </a:extLst>
          </p:cNvPr>
          <p:cNvSpPr/>
          <p:nvPr/>
        </p:nvSpPr>
        <p:spPr>
          <a:xfrm>
            <a:off x="4548949" y="944427"/>
            <a:ext cx="3502851" cy="2368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BCAD77-6D52-7B4A-26D1-B5F3A103DD8C}"/>
              </a:ext>
            </a:extLst>
          </p:cNvPr>
          <p:cNvGrpSpPr/>
          <p:nvPr/>
        </p:nvGrpSpPr>
        <p:grpSpPr>
          <a:xfrm>
            <a:off x="428625" y="3533776"/>
            <a:ext cx="7772400" cy="3103993"/>
            <a:chOff x="971964" y="3429000"/>
            <a:chExt cx="7772400" cy="310399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0AE074-C740-F8D1-B897-09CF287C9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964" y="3429000"/>
              <a:ext cx="7772400" cy="3103993"/>
            </a:xfrm>
            <a:prstGeom prst="rect">
              <a:avLst/>
            </a:prstGeom>
          </p:spPr>
        </p:pic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749E90A-B838-F367-53AB-727305D90668}"/>
                </a:ext>
              </a:extLst>
            </p:cNvPr>
            <p:cNvSpPr/>
            <p:nvPr/>
          </p:nvSpPr>
          <p:spPr>
            <a:xfrm>
              <a:off x="1084625" y="4762158"/>
              <a:ext cx="7112000" cy="698500"/>
            </a:xfrm>
            <a:custGeom>
              <a:avLst/>
              <a:gdLst>
                <a:gd name="connsiteX0" fmla="*/ 50800 w 7112000"/>
                <a:gd name="connsiteY0" fmla="*/ 0 h 698500"/>
                <a:gd name="connsiteX1" fmla="*/ 1130300 w 7112000"/>
                <a:gd name="connsiteY1" fmla="*/ 0 h 698500"/>
                <a:gd name="connsiteX2" fmla="*/ 1168400 w 7112000"/>
                <a:gd name="connsiteY2" fmla="*/ 177800 h 698500"/>
                <a:gd name="connsiteX3" fmla="*/ 4876800 w 7112000"/>
                <a:gd name="connsiteY3" fmla="*/ 152400 h 698500"/>
                <a:gd name="connsiteX4" fmla="*/ 5422900 w 7112000"/>
                <a:gd name="connsiteY4" fmla="*/ 114300 h 698500"/>
                <a:gd name="connsiteX5" fmla="*/ 6121400 w 7112000"/>
                <a:gd name="connsiteY5" fmla="*/ 127000 h 698500"/>
                <a:gd name="connsiteX6" fmla="*/ 6667500 w 7112000"/>
                <a:gd name="connsiteY6" fmla="*/ 152400 h 698500"/>
                <a:gd name="connsiteX7" fmla="*/ 6921500 w 7112000"/>
                <a:gd name="connsiteY7" fmla="*/ 165100 h 698500"/>
                <a:gd name="connsiteX8" fmla="*/ 7073900 w 7112000"/>
                <a:gd name="connsiteY8" fmla="*/ 63500 h 698500"/>
                <a:gd name="connsiteX9" fmla="*/ 7112000 w 7112000"/>
                <a:gd name="connsiteY9" fmla="*/ 101600 h 698500"/>
                <a:gd name="connsiteX10" fmla="*/ 7112000 w 7112000"/>
                <a:gd name="connsiteY10" fmla="*/ 381000 h 698500"/>
                <a:gd name="connsiteX11" fmla="*/ 6692900 w 7112000"/>
                <a:gd name="connsiteY11" fmla="*/ 406400 h 698500"/>
                <a:gd name="connsiteX12" fmla="*/ 6692900 w 7112000"/>
                <a:gd name="connsiteY12" fmla="*/ 698500 h 698500"/>
                <a:gd name="connsiteX13" fmla="*/ 6502400 w 7112000"/>
                <a:gd name="connsiteY13" fmla="*/ 698500 h 698500"/>
                <a:gd name="connsiteX14" fmla="*/ 6489700 w 7112000"/>
                <a:gd name="connsiteY14" fmla="*/ 622300 h 698500"/>
                <a:gd name="connsiteX15" fmla="*/ 2641600 w 7112000"/>
                <a:gd name="connsiteY15" fmla="*/ 622300 h 698500"/>
                <a:gd name="connsiteX16" fmla="*/ 2641600 w 7112000"/>
                <a:gd name="connsiteY16" fmla="*/ 444500 h 698500"/>
                <a:gd name="connsiteX17" fmla="*/ 0 w 7112000"/>
                <a:gd name="connsiteY17" fmla="*/ 406400 h 698500"/>
                <a:gd name="connsiteX18" fmla="*/ 50800 w 7112000"/>
                <a:gd name="connsiteY18" fmla="*/ 0 h 69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12000" h="698500">
                  <a:moveTo>
                    <a:pt x="50800" y="0"/>
                  </a:moveTo>
                  <a:lnTo>
                    <a:pt x="1130300" y="0"/>
                  </a:lnTo>
                  <a:lnTo>
                    <a:pt x="1168400" y="177800"/>
                  </a:lnTo>
                  <a:lnTo>
                    <a:pt x="4876800" y="152400"/>
                  </a:lnTo>
                  <a:lnTo>
                    <a:pt x="5422900" y="114300"/>
                  </a:lnTo>
                  <a:lnTo>
                    <a:pt x="6121400" y="127000"/>
                  </a:lnTo>
                  <a:lnTo>
                    <a:pt x="6667500" y="152400"/>
                  </a:lnTo>
                  <a:lnTo>
                    <a:pt x="6921500" y="165100"/>
                  </a:lnTo>
                  <a:lnTo>
                    <a:pt x="7073900" y="63500"/>
                  </a:lnTo>
                  <a:lnTo>
                    <a:pt x="7112000" y="101600"/>
                  </a:lnTo>
                  <a:lnTo>
                    <a:pt x="7112000" y="381000"/>
                  </a:lnTo>
                  <a:lnTo>
                    <a:pt x="6692900" y="406400"/>
                  </a:lnTo>
                  <a:lnTo>
                    <a:pt x="6692900" y="698500"/>
                  </a:lnTo>
                  <a:lnTo>
                    <a:pt x="6502400" y="698500"/>
                  </a:lnTo>
                  <a:lnTo>
                    <a:pt x="6489700" y="622300"/>
                  </a:lnTo>
                  <a:lnTo>
                    <a:pt x="2641600" y="622300"/>
                  </a:lnTo>
                  <a:lnTo>
                    <a:pt x="2641600" y="444500"/>
                  </a:lnTo>
                  <a:lnTo>
                    <a:pt x="0" y="406400"/>
                  </a:lnTo>
                  <a:lnTo>
                    <a:pt x="50800" y="0"/>
                  </a:lnTo>
                  <a:close/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5F774E-6613-0B6A-4E6E-24C594698D43}"/>
              </a:ext>
            </a:extLst>
          </p:cNvPr>
          <p:cNvGrpSpPr/>
          <p:nvPr/>
        </p:nvGrpSpPr>
        <p:grpSpPr>
          <a:xfrm>
            <a:off x="8514820" y="5311602"/>
            <a:ext cx="2838980" cy="1351310"/>
            <a:chOff x="9420765" y="5262035"/>
            <a:chExt cx="2838980" cy="135131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9CF50A-8321-F837-9274-391F7B1C2BD8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2E2C8E3-E58D-936C-C419-70EEBE1BC5AB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54DCBF-F966-C700-D96A-8C498A6194FA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5C9138-4040-61DB-39E7-50F077FDE2CC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R3-1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52EA360-EFF1-1EE9-6CF9-04359A91DBCA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38E5B1-AAFC-E5B3-C2EB-C84144F001E4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9AC54EF-FC26-8FC9-1F68-BAF958EC70AC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67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997F29-0A48-9C7E-31AD-240F32B0883C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R2-1 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14A14AB-FA8C-A148-4264-52F66C327AA2}"/>
              </a:ext>
            </a:extLst>
          </p:cNvPr>
          <p:cNvSpPr txBox="1"/>
          <p:nvPr/>
        </p:nvSpPr>
        <p:spPr>
          <a:xfrm>
            <a:off x="8606171" y="5610111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6531AD-92EF-626B-FFE3-467BABFE156D}"/>
              </a:ext>
            </a:extLst>
          </p:cNvPr>
          <p:cNvSpPr txBox="1"/>
          <p:nvPr/>
        </p:nvSpPr>
        <p:spPr>
          <a:xfrm>
            <a:off x="8603684" y="5306690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1B2BEED-14BB-2FDA-A7CF-A1F6D88CD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D85F3-D99D-6E88-2943-64EECB1F3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413" y="1080422"/>
            <a:ext cx="6305020" cy="31142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7564379-F8FF-ED19-BDE8-EBBEB83A4438}"/>
              </a:ext>
            </a:extLst>
          </p:cNvPr>
          <p:cNvSpPr txBox="1"/>
          <p:nvPr/>
        </p:nvSpPr>
        <p:spPr>
          <a:xfrm>
            <a:off x="8357923" y="4314956"/>
            <a:ext cx="60943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R1 conversion</a:t>
            </a:r>
          </a:p>
        </p:txBody>
      </p:sp>
    </p:spTree>
    <p:extLst>
      <p:ext uri="{BB962C8B-B14F-4D97-AF65-F5344CB8AC3E}">
        <p14:creationId xmlns:p14="http://schemas.microsoft.com/office/powerpoint/2010/main" val="483657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Manchester Ave West of Sepulveda 	/ </a:t>
            </a:r>
            <a:r>
              <a:rPr lang="en-US" sz="2400" dirty="0"/>
              <a:t>WPDR 12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1523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11401425" cy="539336"/>
          </a:xfrm>
        </p:spPr>
        <p:txBody>
          <a:bodyPr>
            <a:normAutofit fontScale="90000"/>
          </a:bodyPr>
          <a:lstStyle/>
          <a:p>
            <a:r>
              <a:rPr lang="en-US" dirty="0"/>
              <a:t>Loyola Village / </a:t>
            </a:r>
            <a:r>
              <a:rPr lang="en-US" sz="3100" dirty="0"/>
              <a:t>Lincoln Only - WPDR 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F8812F-62BF-4F35-005D-690A9C6D2C38}"/>
              </a:ext>
            </a:extLst>
          </p:cNvPr>
          <p:cNvSpPr/>
          <p:nvPr/>
        </p:nvSpPr>
        <p:spPr>
          <a:xfrm>
            <a:off x="143852" y="5358114"/>
            <a:ext cx="4443645" cy="36512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7364C1-4917-E34A-F7CE-6DCC6F484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920750"/>
            <a:ext cx="4368800" cy="5435600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2221EC69-B502-582E-7A3C-96AA0791A1E9}"/>
              </a:ext>
            </a:extLst>
          </p:cNvPr>
          <p:cNvSpPr/>
          <p:nvPr/>
        </p:nvSpPr>
        <p:spPr>
          <a:xfrm>
            <a:off x="828486" y="1309020"/>
            <a:ext cx="3874576" cy="4928461"/>
          </a:xfrm>
          <a:custGeom>
            <a:avLst/>
            <a:gdLst>
              <a:gd name="connsiteX0" fmla="*/ 0 w 3874576"/>
              <a:gd name="connsiteY0" fmla="*/ 139484 h 4928461"/>
              <a:gd name="connsiteX1" fmla="*/ 154983 w 3874576"/>
              <a:gd name="connsiteY1" fmla="*/ 0 h 4928461"/>
              <a:gd name="connsiteX2" fmla="*/ 511444 w 3874576"/>
              <a:gd name="connsiteY2" fmla="*/ 480447 h 4928461"/>
              <a:gd name="connsiteX3" fmla="*/ 681925 w 3874576"/>
              <a:gd name="connsiteY3" fmla="*/ 387457 h 4928461"/>
              <a:gd name="connsiteX4" fmla="*/ 1379349 w 3874576"/>
              <a:gd name="connsiteY4" fmla="*/ 1379349 h 4928461"/>
              <a:gd name="connsiteX5" fmla="*/ 1503336 w 3874576"/>
              <a:gd name="connsiteY5" fmla="*/ 1255362 h 4928461"/>
              <a:gd name="connsiteX6" fmla="*/ 1627322 w 3874576"/>
              <a:gd name="connsiteY6" fmla="*/ 1410345 h 4928461"/>
              <a:gd name="connsiteX7" fmla="*/ 1735810 w 3874576"/>
              <a:gd name="connsiteY7" fmla="*/ 1503335 h 4928461"/>
              <a:gd name="connsiteX8" fmla="*/ 1906292 w 3874576"/>
              <a:gd name="connsiteY8" fmla="*/ 1549830 h 4928461"/>
              <a:gd name="connsiteX9" fmla="*/ 1906292 w 3874576"/>
              <a:gd name="connsiteY9" fmla="*/ 1549830 h 4928461"/>
              <a:gd name="connsiteX10" fmla="*/ 1937288 w 3874576"/>
              <a:gd name="connsiteY10" fmla="*/ 1890793 h 4928461"/>
              <a:gd name="connsiteX11" fmla="*/ 2712203 w 3874576"/>
              <a:gd name="connsiteY11" fmla="*/ 1906291 h 4928461"/>
              <a:gd name="connsiteX12" fmla="*/ 2712203 w 3874576"/>
              <a:gd name="connsiteY12" fmla="*/ 2262752 h 4928461"/>
              <a:gd name="connsiteX13" fmla="*/ 1828800 w 3874576"/>
              <a:gd name="connsiteY13" fmla="*/ 2309247 h 4928461"/>
              <a:gd name="connsiteX14" fmla="*/ 3874576 w 3874576"/>
              <a:gd name="connsiteY14" fmla="*/ 4680488 h 4928461"/>
              <a:gd name="connsiteX15" fmla="*/ 3626603 w 3874576"/>
              <a:gd name="connsiteY15" fmla="*/ 4928461 h 4928461"/>
              <a:gd name="connsiteX16" fmla="*/ 2913681 w 3874576"/>
              <a:gd name="connsiteY16" fmla="*/ 4122549 h 4928461"/>
              <a:gd name="connsiteX17" fmla="*/ 2371241 w 3874576"/>
              <a:gd name="connsiteY17" fmla="*/ 4463512 h 4928461"/>
              <a:gd name="connsiteX18" fmla="*/ 1999281 w 3874576"/>
              <a:gd name="connsiteY18" fmla="*/ 3580108 h 4928461"/>
              <a:gd name="connsiteX19" fmla="*/ 1518834 w 3874576"/>
              <a:gd name="connsiteY19" fmla="*/ 3022169 h 4928461"/>
              <a:gd name="connsiteX20" fmla="*/ 1146875 w 3874576"/>
              <a:gd name="connsiteY20" fmla="*/ 2758698 h 4928461"/>
              <a:gd name="connsiteX21" fmla="*/ 681925 w 3874576"/>
              <a:gd name="connsiteY21" fmla="*/ 2665708 h 4928461"/>
              <a:gd name="connsiteX22" fmla="*/ 681925 w 3874576"/>
              <a:gd name="connsiteY22" fmla="*/ 2665708 h 492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874576" h="4928461">
                <a:moveTo>
                  <a:pt x="0" y="139484"/>
                </a:moveTo>
                <a:lnTo>
                  <a:pt x="154983" y="0"/>
                </a:lnTo>
                <a:lnTo>
                  <a:pt x="511444" y="480447"/>
                </a:lnTo>
                <a:lnTo>
                  <a:pt x="681925" y="387457"/>
                </a:lnTo>
                <a:lnTo>
                  <a:pt x="1379349" y="1379349"/>
                </a:lnTo>
                <a:lnTo>
                  <a:pt x="1503336" y="1255362"/>
                </a:lnTo>
                <a:lnTo>
                  <a:pt x="1627322" y="1410345"/>
                </a:lnTo>
                <a:lnTo>
                  <a:pt x="1735810" y="1503335"/>
                </a:lnTo>
                <a:lnTo>
                  <a:pt x="1906292" y="1549830"/>
                </a:lnTo>
                <a:lnTo>
                  <a:pt x="1906292" y="1549830"/>
                </a:lnTo>
                <a:lnTo>
                  <a:pt x="1937288" y="1890793"/>
                </a:lnTo>
                <a:lnTo>
                  <a:pt x="2712203" y="1906291"/>
                </a:lnTo>
                <a:lnTo>
                  <a:pt x="2712203" y="2262752"/>
                </a:lnTo>
                <a:lnTo>
                  <a:pt x="1828800" y="2309247"/>
                </a:lnTo>
                <a:lnTo>
                  <a:pt x="3874576" y="4680488"/>
                </a:lnTo>
                <a:lnTo>
                  <a:pt x="3626603" y="4928461"/>
                </a:lnTo>
                <a:lnTo>
                  <a:pt x="2913681" y="4122549"/>
                </a:lnTo>
                <a:lnTo>
                  <a:pt x="2371241" y="4463512"/>
                </a:lnTo>
                <a:lnTo>
                  <a:pt x="1999281" y="3580108"/>
                </a:lnTo>
                <a:lnTo>
                  <a:pt x="1518834" y="3022169"/>
                </a:lnTo>
                <a:lnTo>
                  <a:pt x="1146875" y="2758698"/>
                </a:lnTo>
                <a:lnTo>
                  <a:pt x="681925" y="2665708"/>
                </a:lnTo>
                <a:lnTo>
                  <a:pt x="681925" y="2665708"/>
                </a:lnTo>
              </a:path>
            </a:pathLst>
          </a:cu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9415EA06-777A-5A2C-3310-C2153D1C5F6B}"/>
              </a:ext>
            </a:extLst>
          </p:cNvPr>
          <p:cNvSpPr/>
          <p:nvPr/>
        </p:nvSpPr>
        <p:spPr>
          <a:xfrm>
            <a:off x="828486" y="1419294"/>
            <a:ext cx="1349829" cy="2496457"/>
          </a:xfrm>
          <a:custGeom>
            <a:avLst/>
            <a:gdLst>
              <a:gd name="connsiteX0" fmla="*/ 609600 w 1349829"/>
              <a:gd name="connsiteY0" fmla="*/ 2496457 h 2496457"/>
              <a:gd name="connsiteX1" fmla="*/ 609600 w 1349829"/>
              <a:gd name="connsiteY1" fmla="*/ 2133600 h 2496457"/>
              <a:gd name="connsiteX2" fmla="*/ 1190171 w 1349829"/>
              <a:gd name="connsiteY2" fmla="*/ 2148114 h 2496457"/>
              <a:gd name="connsiteX3" fmla="*/ 1190171 w 1349829"/>
              <a:gd name="connsiteY3" fmla="*/ 1901371 h 2496457"/>
              <a:gd name="connsiteX4" fmla="*/ 1349829 w 1349829"/>
              <a:gd name="connsiteY4" fmla="*/ 1901371 h 2496457"/>
              <a:gd name="connsiteX5" fmla="*/ 1320800 w 1349829"/>
              <a:gd name="connsiteY5" fmla="*/ 1727200 h 2496457"/>
              <a:gd name="connsiteX6" fmla="*/ 1175657 w 1349829"/>
              <a:gd name="connsiteY6" fmla="*/ 1727200 h 2496457"/>
              <a:gd name="connsiteX7" fmla="*/ 0 w 1349829"/>
              <a:gd name="connsiteY7" fmla="*/ 0 h 249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9829" h="2496457">
                <a:moveTo>
                  <a:pt x="609600" y="2496457"/>
                </a:moveTo>
                <a:lnTo>
                  <a:pt x="609600" y="2133600"/>
                </a:lnTo>
                <a:lnTo>
                  <a:pt x="1190171" y="2148114"/>
                </a:lnTo>
                <a:lnTo>
                  <a:pt x="1190171" y="1901371"/>
                </a:lnTo>
                <a:lnTo>
                  <a:pt x="1349829" y="1901371"/>
                </a:lnTo>
                <a:lnTo>
                  <a:pt x="1320800" y="1727200"/>
                </a:lnTo>
                <a:lnTo>
                  <a:pt x="1175657" y="1727200"/>
                </a:lnTo>
                <a:lnTo>
                  <a:pt x="0" y="0"/>
                </a:lnTo>
              </a:path>
            </a:pathLst>
          </a:cu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08AF7A-E811-982B-4794-6EB06B390D71}"/>
              </a:ext>
            </a:extLst>
          </p:cNvPr>
          <p:cNvGrpSpPr/>
          <p:nvPr/>
        </p:nvGrpSpPr>
        <p:grpSpPr>
          <a:xfrm>
            <a:off x="10410560" y="5061719"/>
            <a:ext cx="2838980" cy="1351310"/>
            <a:chOff x="9420765" y="5262035"/>
            <a:chExt cx="2838980" cy="135131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B8B8680-9188-5E7E-B0FE-DDA5D5378469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D71AB32-A9EF-8271-A082-51FB5D9E3741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DC89F38-BC39-B203-00DC-71F743122BFA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8134776-3586-ED40-D217-EC58F306F058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R3-1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ABDB0B5-516D-4BFD-7CF5-FE4615592CC3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5862AA-9647-2613-D617-6BE1B244FE1E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R1-1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55D6663-0BD8-7377-CDA0-2A96A494F889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C656274-1A78-5556-0E18-4DE00207EB82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R2-1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47450E65-6DF5-4725-C595-095873656C91}"/>
              </a:ext>
            </a:extLst>
          </p:cNvPr>
          <p:cNvSpPr txBox="1"/>
          <p:nvPr/>
        </p:nvSpPr>
        <p:spPr>
          <a:xfrm>
            <a:off x="10501911" y="6034267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665C6B-B458-9AB8-2E5E-92B2A321ABA9}"/>
              </a:ext>
            </a:extLst>
          </p:cNvPr>
          <p:cNvSpPr txBox="1"/>
          <p:nvPr/>
        </p:nvSpPr>
        <p:spPr>
          <a:xfrm>
            <a:off x="10501911" y="5714523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E872272D-BD1E-F095-46DC-B9233455D8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927" t="34427" r="47056" b="48207"/>
          <a:stretch/>
        </p:blipFill>
        <p:spPr>
          <a:xfrm>
            <a:off x="4902486" y="4436031"/>
            <a:ext cx="1743206" cy="23715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E2B5F0-AB76-4220-F238-26D2A9FF0921}"/>
              </a:ext>
            </a:extLst>
          </p:cNvPr>
          <p:cNvSpPr txBox="1"/>
          <p:nvPr/>
        </p:nvSpPr>
        <p:spPr>
          <a:xfrm>
            <a:off x="6708350" y="4461549"/>
            <a:ext cx="39008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R1 Impacts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highlight>
                  <a:srgbClr val="00FFFF"/>
                </a:highlight>
              </a:rPr>
              <a:t>Campion &amp; Cole Gio </a:t>
            </a:r>
            <a:r>
              <a:rPr lang="en-US" sz="1200" dirty="0"/>
              <a:t>&gt; have views today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highlight>
                  <a:srgbClr val="00FFFF"/>
                </a:highlight>
              </a:rPr>
              <a:t>Ends of </a:t>
            </a:r>
            <a:r>
              <a:rPr lang="en-US" sz="1200" dirty="0" err="1">
                <a:highlight>
                  <a:srgbClr val="00FFFF"/>
                </a:highlight>
              </a:rPr>
              <a:t>Altavan</a:t>
            </a:r>
            <a:r>
              <a:rPr lang="en-US" sz="1200" dirty="0">
                <a:highlight>
                  <a:srgbClr val="00FFFF"/>
                </a:highlight>
              </a:rPr>
              <a:t>, Fordham, Gonzaga </a:t>
            </a:r>
            <a:r>
              <a:rPr lang="en-US" sz="1200" dirty="0"/>
              <a:t>– adjacent R3 parcels “missing middle” format?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Height Precedents @ Manchester &amp; Lincoln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Playa Del Oro =  5 stories, 1st floor retail 14’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June Hotel = 12 stories, 1</a:t>
            </a:r>
            <a:r>
              <a:rPr lang="en-US" sz="1200" baseline="30000" dirty="0"/>
              <a:t>st</a:t>
            </a:r>
            <a:r>
              <a:rPr lang="en-US" sz="1200" dirty="0"/>
              <a:t> floor. 14’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C6CBF2-063B-A1EA-A35B-8B462AD33B01}"/>
              </a:ext>
            </a:extLst>
          </p:cNvPr>
          <p:cNvSpPr/>
          <p:nvPr/>
        </p:nvSpPr>
        <p:spPr>
          <a:xfrm>
            <a:off x="1328738" y="1385888"/>
            <a:ext cx="914400" cy="1214437"/>
          </a:xfrm>
          <a:custGeom>
            <a:avLst/>
            <a:gdLst>
              <a:gd name="connsiteX0" fmla="*/ 0 w 914400"/>
              <a:gd name="connsiteY0" fmla="*/ 28575 h 1214437"/>
              <a:gd name="connsiteX1" fmla="*/ 128587 w 914400"/>
              <a:gd name="connsiteY1" fmla="*/ 0 h 1214437"/>
              <a:gd name="connsiteX2" fmla="*/ 914400 w 914400"/>
              <a:gd name="connsiteY2" fmla="*/ 1171575 h 1214437"/>
              <a:gd name="connsiteX3" fmla="*/ 885825 w 914400"/>
              <a:gd name="connsiteY3" fmla="*/ 1214437 h 1214437"/>
              <a:gd name="connsiteX4" fmla="*/ 0 w 914400"/>
              <a:gd name="connsiteY4" fmla="*/ 28575 h 1214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" h="1214437">
                <a:moveTo>
                  <a:pt x="0" y="28575"/>
                </a:moveTo>
                <a:lnTo>
                  <a:pt x="128587" y="0"/>
                </a:lnTo>
                <a:lnTo>
                  <a:pt x="914400" y="1171575"/>
                </a:lnTo>
                <a:lnTo>
                  <a:pt x="885825" y="1214437"/>
                </a:lnTo>
                <a:lnTo>
                  <a:pt x="0" y="28575"/>
                </a:lnTo>
                <a:close/>
              </a:path>
            </a:pathLst>
          </a:custGeom>
          <a:solidFill>
            <a:srgbClr val="02FAFA">
              <a:alpha val="6242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E452258-BF42-B4B9-C998-A9F8790F620D}"/>
              </a:ext>
            </a:extLst>
          </p:cNvPr>
          <p:cNvSpPr/>
          <p:nvPr/>
        </p:nvSpPr>
        <p:spPr>
          <a:xfrm>
            <a:off x="685800" y="1397000"/>
            <a:ext cx="1244600" cy="1727200"/>
          </a:xfrm>
          <a:custGeom>
            <a:avLst/>
            <a:gdLst>
              <a:gd name="connsiteX0" fmla="*/ 88900 w 1244600"/>
              <a:gd name="connsiteY0" fmla="*/ 0 h 1727200"/>
              <a:gd name="connsiteX1" fmla="*/ 0 w 1244600"/>
              <a:gd name="connsiteY1" fmla="*/ 165100 h 1727200"/>
              <a:gd name="connsiteX2" fmla="*/ 292100 w 1244600"/>
              <a:gd name="connsiteY2" fmla="*/ 495300 h 1727200"/>
              <a:gd name="connsiteX3" fmla="*/ 1193800 w 1244600"/>
              <a:gd name="connsiteY3" fmla="*/ 1714500 h 1727200"/>
              <a:gd name="connsiteX4" fmla="*/ 1244600 w 1244600"/>
              <a:gd name="connsiteY4" fmla="*/ 1727200 h 1727200"/>
              <a:gd name="connsiteX5" fmla="*/ 88900 w 1244600"/>
              <a:gd name="connsiteY5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44600" h="1727200">
                <a:moveTo>
                  <a:pt x="88900" y="0"/>
                </a:moveTo>
                <a:lnTo>
                  <a:pt x="0" y="165100"/>
                </a:lnTo>
                <a:lnTo>
                  <a:pt x="292100" y="495300"/>
                </a:lnTo>
                <a:lnTo>
                  <a:pt x="1193800" y="1714500"/>
                </a:lnTo>
                <a:lnTo>
                  <a:pt x="1244600" y="1727200"/>
                </a:lnTo>
                <a:lnTo>
                  <a:pt x="88900" y="0"/>
                </a:lnTo>
                <a:close/>
              </a:path>
            </a:pathLst>
          </a:custGeom>
          <a:solidFill>
            <a:srgbClr val="02FAFA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5EC2B89-D4A9-D8D2-3CE8-51EC4C5455B8}"/>
              </a:ext>
            </a:extLst>
          </p:cNvPr>
          <p:cNvSpPr/>
          <p:nvPr/>
        </p:nvSpPr>
        <p:spPr>
          <a:xfrm>
            <a:off x="2784764" y="2833255"/>
            <a:ext cx="713509" cy="325581"/>
          </a:xfrm>
          <a:custGeom>
            <a:avLst/>
            <a:gdLst>
              <a:gd name="connsiteX0" fmla="*/ 0 w 713509"/>
              <a:gd name="connsiteY0" fmla="*/ 0 h 325581"/>
              <a:gd name="connsiteX1" fmla="*/ 706581 w 713509"/>
              <a:gd name="connsiteY1" fmla="*/ 6927 h 325581"/>
              <a:gd name="connsiteX2" fmla="*/ 713509 w 713509"/>
              <a:gd name="connsiteY2" fmla="*/ 311727 h 325581"/>
              <a:gd name="connsiteX3" fmla="*/ 6927 w 713509"/>
              <a:gd name="connsiteY3" fmla="*/ 325581 h 325581"/>
              <a:gd name="connsiteX4" fmla="*/ 0 w 713509"/>
              <a:gd name="connsiteY4" fmla="*/ 0 h 325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509" h="325581">
                <a:moveTo>
                  <a:pt x="0" y="0"/>
                </a:moveTo>
                <a:lnTo>
                  <a:pt x="706581" y="6927"/>
                </a:lnTo>
                <a:lnTo>
                  <a:pt x="713509" y="311727"/>
                </a:lnTo>
                <a:lnTo>
                  <a:pt x="6927" y="325581"/>
                </a:lnTo>
                <a:lnTo>
                  <a:pt x="0" y="0"/>
                </a:lnTo>
                <a:close/>
              </a:path>
            </a:pathLst>
          </a:custGeom>
          <a:solidFill>
            <a:srgbClr val="02FAFA">
              <a:alpha val="6143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432AB34-5760-E5C5-DB03-306BF8896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F06198-3B05-AF6F-08E7-E158755F2E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356" y="930571"/>
            <a:ext cx="7772400" cy="3301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472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Loyola Village / Lincoln Only - WPDR 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428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11301413" cy="539336"/>
          </a:xfrm>
        </p:spPr>
        <p:txBody>
          <a:bodyPr>
            <a:normAutofit fontScale="90000"/>
          </a:bodyPr>
          <a:lstStyle/>
          <a:p>
            <a:r>
              <a:rPr lang="en-US" dirty="0"/>
              <a:t>Westchester Downtown /</a:t>
            </a:r>
            <a:r>
              <a:rPr lang="en-US" sz="3600" dirty="0"/>
              <a:t>WPDR 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C5241C-649C-A94A-4415-EE3972EEF0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1" t="41612" r="23992" b="46203"/>
          <a:stretch/>
        </p:blipFill>
        <p:spPr>
          <a:xfrm>
            <a:off x="4703119" y="4018362"/>
            <a:ext cx="2905824" cy="171998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E9704FB-9E5A-71DD-579D-FBF970C44AA1}"/>
              </a:ext>
            </a:extLst>
          </p:cNvPr>
          <p:cNvGrpSpPr/>
          <p:nvPr/>
        </p:nvGrpSpPr>
        <p:grpSpPr>
          <a:xfrm>
            <a:off x="506991" y="1508413"/>
            <a:ext cx="4059132" cy="4243986"/>
            <a:chOff x="3381439" y="938356"/>
            <a:chExt cx="4059132" cy="42439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5E140A-D696-03C2-80DD-DF2BE1F19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439" y="938356"/>
              <a:ext cx="4059132" cy="4233718"/>
            </a:xfrm>
            <a:prstGeom prst="rect">
              <a:avLst/>
            </a:prstGeom>
          </p:spPr>
        </p:pic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909F8DE-BADB-69EC-DD3E-C1AFA2236C15}"/>
                </a:ext>
              </a:extLst>
            </p:cNvPr>
            <p:cNvSpPr/>
            <p:nvPr/>
          </p:nvSpPr>
          <p:spPr>
            <a:xfrm>
              <a:off x="3810689" y="1049729"/>
              <a:ext cx="3396343" cy="4132613"/>
            </a:xfrm>
            <a:custGeom>
              <a:avLst/>
              <a:gdLst>
                <a:gd name="connsiteX0" fmla="*/ 130629 w 3396343"/>
                <a:gd name="connsiteY0" fmla="*/ 391886 h 4132613"/>
                <a:gd name="connsiteX1" fmla="*/ 498764 w 3396343"/>
                <a:gd name="connsiteY1" fmla="*/ 380011 h 4132613"/>
                <a:gd name="connsiteX2" fmla="*/ 486889 w 3396343"/>
                <a:gd name="connsiteY2" fmla="*/ 23751 h 4132613"/>
                <a:gd name="connsiteX3" fmla="*/ 1080655 w 3396343"/>
                <a:gd name="connsiteY3" fmla="*/ 11876 h 4132613"/>
                <a:gd name="connsiteX4" fmla="*/ 1187533 w 3396343"/>
                <a:gd name="connsiteY4" fmla="*/ 0 h 4132613"/>
                <a:gd name="connsiteX5" fmla="*/ 1365663 w 3396343"/>
                <a:gd name="connsiteY5" fmla="*/ 166255 h 4132613"/>
                <a:gd name="connsiteX6" fmla="*/ 1330037 w 3396343"/>
                <a:gd name="connsiteY6" fmla="*/ 403761 h 4132613"/>
                <a:gd name="connsiteX7" fmla="*/ 3360717 w 3396343"/>
                <a:gd name="connsiteY7" fmla="*/ 427512 h 4132613"/>
                <a:gd name="connsiteX8" fmla="*/ 3396343 w 3396343"/>
                <a:gd name="connsiteY8" fmla="*/ 546265 h 4132613"/>
                <a:gd name="connsiteX9" fmla="*/ 3396343 w 3396343"/>
                <a:gd name="connsiteY9" fmla="*/ 736270 h 4132613"/>
                <a:gd name="connsiteX10" fmla="*/ 3277590 w 3396343"/>
                <a:gd name="connsiteY10" fmla="*/ 1021278 h 4132613"/>
                <a:gd name="connsiteX11" fmla="*/ 3135086 w 3396343"/>
                <a:gd name="connsiteY11" fmla="*/ 1021278 h 4132613"/>
                <a:gd name="connsiteX12" fmla="*/ 3028208 w 3396343"/>
                <a:gd name="connsiteY12" fmla="*/ 1033153 h 4132613"/>
                <a:gd name="connsiteX13" fmla="*/ 2838203 w 3396343"/>
                <a:gd name="connsiteY13" fmla="*/ 878774 h 4132613"/>
                <a:gd name="connsiteX14" fmla="*/ 2671948 w 3396343"/>
                <a:gd name="connsiteY14" fmla="*/ 736270 h 4132613"/>
                <a:gd name="connsiteX15" fmla="*/ 1900052 w 3396343"/>
                <a:gd name="connsiteY15" fmla="*/ 1555668 h 4132613"/>
                <a:gd name="connsiteX16" fmla="*/ 1626920 w 3396343"/>
                <a:gd name="connsiteY16" fmla="*/ 1721922 h 4132613"/>
                <a:gd name="connsiteX17" fmla="*/ 1626920 w 3396343"/>
                <a:gd name="connsiteY17" fmla="*/ 1721922 h 4132613"/>
                <a:gd name="connsiteX18" fmla="*/ 1579418 w 3396343"/>
                <a:gd name="connsiteY18" fmla="*/ 3123211 h 4132613"/>
                <a:gd name="connsiteX19" fmla="*/ 1805050 w 3396343"/>
                <a:gd name="connsiteY19" fmla="*/ 3123211 h 4132613"/>
                <a:gd name="connsiteX20" fmla="*/ 1805050 w 3396343"/>
                <a:gd name="connsiteY20" fmla="*/ 3325091 h 4132613"/>
                <a:gd name="connsiteX21" fmla="*/ 1163782 w 3396343"/>
                <a:gd name="connsiteY21" fmla="*/ 4132613 h 4132613"/>
                <a:gd name="connsiteX22" fmla="*/ 890650 w 3396343"/>
                <a:gd name="connsiteY22" fmla="*/ 4132613 h 4132613"/>
                <a:gd name="connsiteX23" fmla="*/ 878774 w 3396343"/>
                <a:gd name="connsiteY23" fmla="*/ 3764478 h 4132613"/>
                <a:gd name="connsiteX24" fmla="*/ 261257 w 3396343"/>
                <a:gd name="connsiteY24" fmla="*/ 3811979 h 4132613"/>
                <a:gd name="connsiteX25" fmla="*/ 0 w 3396343"/>
                <a:gd name="connsiteY25" fmla="*/ 3182587 h 4132613"/>
                <a:gd name="connsiteX26" fmla="*/ 59377 w 3396343"/>
                <a:gd name="connsiteY26" fmla="*/ 403761 h 4132613"/>
                <a:gd name="connsiteX27" fmla="*/ 130629 w 3396343"/>
                <a:gd name="connsiteY27" fmla="*/ 391886 h 4132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396343" h="4132613">
                  <a:moveTo>
                    <a:pt x="130629" y="391886"/>
                  </a:moveTo>
                  <a:lnTo>
                    <a:pt x="498764" y="380011"/>
                  </a:lnTo>
                  <a:lnTo>
                    <a:pt x="486889" y="23751"/>
                  </a:lnTo>
                  <a:lnTo>
                    <a:pt x="1080655" y="11876"/>
                  </a:lnTo>
                  <a:lnTo>
                    <a:pt x="1187533" y="0"/>
                  </a:lnTo>
                  <a:lnTo>
                    <a:pt x="1365663" y="166255"/>
                  </a:lnTo>
                  <a:lnTo>
                    <a:pt x="1330037" y="403761"/>
                  </a:lnTo>
                  <a:lnTo>
                    <a:pt x="3360717" y="427512"/>
                  </a:lnTo>
                  <a:lnTo>
                    <a:pt x="3396343" y="546265"/>
                  </a:lnTo>
                  <a:lnTo>
                    <a:pt x="3396343" y="736270"/>
                  </a:lnTo>
                  <a:lnTo>
                    <a:pt x="3277590" y="1021278"/>
                  </a:lnTo>
                  <a:lnTo>
                    <a:pt x="3135086" y="1021278"/>
                  </a:lnTo>
                  <a:lnTo>
                    <a:pt x="3028208" y="1033153"/>
                  </a:lnTo>
                  <a:lnTo>
                    <a:pt x="2838203" y="878774"/>
                  </a:lnTo>
                  <a:lnTo>
                    <a:pt x="2671948" y="736270"/>
                  </a:lnTo>
                  <a:lnTo>
                    <a:pt x="1900052" y="1555668"/>
                  </a:lnTo>
                  <a:lnTo>
                    <a:pt x="1626920" y="1721922"/>
                  </a:lnTo>
                  <a:lnTo>
                    <a:pt x="1626920" y="1721922"/>
                  </a:lnTo>
                  <a:lnTo>
                    <a:pt x="1579418" y="3123211"/>
                  </a:lnTo>
                  <a:lnTo>
                    <a:pt x="1805050" y="3123211"/>
                  </a:lnTo>
                  <a:lnTo>
                    <a:pt x="1805050" y="3325091"/>
                  </a:lnTo>
                  <a:lnTo>
                    <a:pt x="1163782" y="4132613"/>
                  </a:lnTo>
                  <a:lnTo>
                    <a:pt x="890650" y="4132613"/>
                  </a:lnTo>
                  <a:lnTo>
                    <a:pt x="878774" y="3764478"/>
                  </a:lnTo>
                  <a:lnTo>
                    <a:pt x="261257" y="3811979"/>
                  </a:lnTo>
                  <a:lnTo>
                    <a:pt x="0" y="3182587"/>
                  </a:lnTo>
                  <a:lnTo>
                    <a:pt x="59377" y="403761"/>
                  </a:lnTo>
                  <a:lnTo>
                    <a:pt x="130629" y="391886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F6DBBDC-2F3F-FFC1-1CDB-DE07CBF56570}"/>
              </a:ext>
            </a:extLst>
          </p:cNvPr>
          <p:cNvGrpSpPr/>
          <p:nvPr/>
        </p:nvGrpSpPr>
        <p:grpSpPr>
          <a:xfrm>
            <a:off x="8153400" y="4929691"/>
            <a:ext cx="2838980" cy="1351310"/>
            <a:chOff x="9420765" y="5262035"/>
            <a:chExt cx="2838980" cy="13513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3B1287-A666-F7AE-C6B7-6A60E821D9FC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188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6C5110C-6A87-540A-A965-C810572F88CE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91190B-3EAA-4EC5-5F93-9FA9CA88B56F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CFEE10-E656-DC5B-E019-E69692CF500F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R3-1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C82A425-D7B7-BF09-6495-0B0355DC3421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049A5C-05BF-4BCB-3B3E-BEEB02003356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FA2B702-0FB3-A6C0-F450-E924D74C7F83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94ADA08-6196-3B12-957F-4F5C2848C527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R2-1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8F6D2CF-E876-A73A-4CDC-C8E2E3D51D2D}"/>
              </a:ext>
            </a:extLst>
          </p:cNvPr>
          <p:cNvSpPr txBox="1"/>
          <p:nvPr/>
        </p:nvSpPr>
        <p:spPr>
          <a:xfrm>
            <a:off x="8244751" y="5902239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5AB21A-CAF7-D355-B447-8FCEE95B8472}"/>
              </a:ext>
            </a:extLst>
          </p:cNvPr>
          <p:cNvSpPr txBox="1"/>
          <p:nvPr/>
        </p:nvSpPr>
        <p:spPr>
          <a:xfrm>
            <a:off x="8244751" y="5582495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53A78EC-E571-98E7-1578-2A085BD47DD1}"/>
              </a:ext>
            </a:extLst>
          </p:cNvPr>
          <p:cNvSpPr txBox="1"/>
          <p:nvPr/>
        </p:nvSpPr>
        <p:spPr>
          <a:xfrm>
            <a:off x="8244750" y="5270495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39A9A6-4FE5-1B67-BCD6-D621B39C3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76831-875F-E804-C9ED-3DCC53EC35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8500" y="1190081"/>
            <a:ext cx="7071455" cy="25831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5727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Westchester Downtown /</a:t>
            </a:r>
            <a:r>
              <a:rPr lang="en-US" sz="2400" dirty="0"/>
              <a:t>WPDR 22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4441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Sepulveda Corridor Pt 1 of 3 / </a:t>
            </a:r>
            <a:r>
              <a:rPr lang="en-US" sz="3600" dirty="0"/>
              <a:t>WPDR 13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19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FC844C-F0D5-3A89-0EC4-1E938126A6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1" t="30277" r="28176" b="50168"/>
          <a:stretch/>
        </p:blipFill>
        <p:spPr>
          <a:xfrm>
            <a:off x="428625" y="1136794"/>
            <a:ext cx="1863623" cy="2402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0F2716-48BC-C95E-0595-5459BCA99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738" y="1148502"/>
            <a:ext cx="2554524" cy="5294457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871A9413-295F-AAFA-8130-142F462EE427}"/>
              </a:ext>
            </a:extLst>
          </p:cNvPr>
          <p:cNvSpPr/>
          <p:nvPr/>
        </p:nvSpPr>
        <p:spPr>
          <a:xfrm>
            <a:off x="2856669" y="1882835"/>
            <a:ext cx="866899" cy="3800104"/>
          </a:xfrm>
          <a:custGeom>
            <a:avLst/>
            <a:gdLst>
              <a:gd name="connsiteX0" fmla="*/ 0 w 866899"/>
              <a:gd name="connsiteY0" fmla="*/ 3693226 h 3800104"/>
              <a:gd name="connsiteX1" fmla="*/ 47501 w 866899"/>
              <a:gd name="connsiteY1" fmla="*/ 3586348 h 3800104"/>
              <a:gd name="connsiteX2" fmla="*/ 71252 w 866899"/>
              <a:gd name="connsiteY2" fmla="*/ 1745673 h 3800104"/>
              <a:gd name="connsiteX3" fmla="*/ 296883 w 866899"/>
              <a:gd name="connsiteY3" fmla="*/ 1757548 h 3800104"/>
              <a:gd name="connsiteX4" fmla="*/ 344384 w 866899"/>
              <a:gd name="connsiteY4" fmla="*/ 1318161 h 3800104"/>
              <a:gd name="connsiteX5" fmla="*/ 475013 w 866899"/>
              <a:gd name="connsiteY5" fmla="*/ 688769 h 3800104"/>
              <a:gd name="connsiteX6" fmla="*/ 641268 w 866899"/>
              <a:gd name="connsiteY6" fmla="*/ 0 h 3800104"/>
              <a:gd name="connsiteX7" fmla="*/ 866899 w 866899"/>
              <a:gd name="connsiteY7" fmla="*/ 47501 h 3800104"/>
              <a:gd name="connsiteX8" fmla="*/ 748146 w 866899"/>
              <a:gd name="connsiteY8" fmla="*/ 475013 h 3800104"/>
              <a:gd name="connsiteX9" fmla="*/ 570016 w 866899"/>
              <a:gd name="connsiteY9" fmla="*/ 1460665 h 3800104"/>
              <a:gd name="connsiteX10" fmla="*/ 558140 w 866899"/>
              <a:gd name="connsiteY10" fmla="*/ 1769423 h 3800104"/>
              <a:gd name="connsiteX11" fmla="*/ 546265 w 866899"/>
              <a:gd name="connsiteY11" fmla="*/ 2505693 h 3800104"/>
              <a:gd name="connsiteX12" fmla="*/ 534390 w 866899"/>
              <a:gd name="connsiteY12" fmla="*/ 3800104 h 3800104"/>
              <a:gd name="connsiteX13" fmla="*/ 534390 w 866899"/>
              <a:gd name="connsiteY13" fmla="*/ 3800104 h 3800104"/>
              <a:gd name="connsiteX14" fmla="*/ 11875 w 866899"/>
              <a:gd name="connsiteY14" fmla="*/ 3788228 h 3800104"/>
              <a:gd name="connsiteX15" fmla="*/ 0 w 866899"/>
              <a:gd name="connsiteY15" fmla="*/ 3693226 h 3800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66899" h="3800104">
                <a:moveTo>
                  <a:pt x="0" y="3693226"/>
                </a:moveTo>
                <a:lnTo>
                  <a:pt x="47501" y="3586348"/>
                </a:lnTo>
                <a:lnTo>
                  <a:pt x="71252" y="1745673"/>
                </a:lnTo>
                <a:lnTo>
                  <a:pt x="296883" y="1757548"/>
                </a:lnTo>
                <a:lnTo>
                  <a:pt x="344384" y="1318161"/>
                </a:lnTo>
                <a:lnTo>
                  <a:pt x="475013" y="688769"/>
                </a:lnTo>
                <a:lnTo>
                  <a:pt x="641268" y="0"/>
                </a:lnTo>
                <a:lnTo>
                  <a:pt x="866899" y="47501"/>
                </a:lnTo>
                <a:lnTo>
                  <a:pt x="748146" y="475013"/>
                </a:lnTo>
                <a:lnTo>
                  <a:pt x="570016" y="1460665"/>
                </a:lnTo>
                <a:lnTo>
                  <a:pt x="558140" y="1769423"/>
                </a:lnTo>
                <a:lnTo>
                  <a:pt x="546265" y="2505693"/>
                </a:lnTo>
                <a:lnTo>
                  <a:pt x="534390" y="3800104"/>
                </a:lnTo>
                <a:lnTo>
                  <a:pt x="534390" y="3800104"/>
                </a:lnTo>
                <a:lnTo>
                  <a:pt x="11875" y="3788228"/>
                </a:lnTo>
                <a:lnTo>
                  <a:pt x="0" y="3693226"/>
                </a:lnTo>
                <a:close/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6D4D39-7DB4-A7DC-BA45-25668B4F49B3}"/>
              </a:ext>
            </a:extLst>
          </p:cNvPr>
          <p:cNvGrpSpPr/>
          <p:nvPr/>
        </p:nvGrpSpPr>
        <p:grpSpPr>
          <a:xfrm>
            <a:off x="9934310" y="5017100"/>
            <a:ext cx="2838980" cy="1351310"/>
            <a:chOff x="9420765" y="5262035"/>
            <a:chExt cx="2838980" cy="135131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5D6B4E-1DDE-AC85-6927-3BD379D1EE49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79803B-CD81-4EB8-F0B0-3E5D4B45B5CE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34B1913-2528-6EC5-B4A7-7E2FAFCD0E77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6BCC4D7-E3E8-D66E-A356-C9DA9B6BE9C3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R3-1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BE6F9A-2C80-2E48-47EE-5A93432D1326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93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0378807-1A0B-2F7C-717C-CF33373E963F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4DBE68-D82A-C44F-05F3-0C3017F1F980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9C3DE9-EBC5-DA6F-37E6-BC84967A6F9A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R2-1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F9A3BF8F-FA47-79F4-99BF-06054CE380CB}"/>
              </a:ext>
            </a:extLst>
          </p:cNvPr>
          <p:cNvSpPr txBox="1"/>
          <p:nvPr/>
        </p:nvSpPr>
        <p:spPr>
          <a:xfrm>
            <a:off x="10026922" y="5680852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0D3C93-95C9-C81E-CEE3-CDBDDF755BA0}"/>
              </a:ext>
            </a:extLst>
          </p:cNvPr>
          <p:cNvSpPr txBox="1"/>
          <p:nvPr/>
        </p:nvSpPr>
        <p:spPr>
          <a:xfrm>
            <a:off x="10026922" y="5002643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9F4D870-63B4-2056-21DE-CB8012FFB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8078D1-4028-87F3-E560-207CB75243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125" y="1145734"/>
            <a:ext cx="6728949" cy="32828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8E97C2-03D3-95CA-F0D4-31C118C7426C}"/>
              </a:ext>
            </a:extLst>
          </p:cNvPr>
          <p:cNvSpPr txBox="1"/>
          <p:nvPr/>
        </p:nvSpPr>
        <p:spPr>
          <a:xfrm>
            <a:off x="5246125" y="4644254"/>
            <a:ext cx="63857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R1 conversion</a:t>
            </a:r>
          </a:p>
        </p:txBody>
      </p:sp>
    </p:spTree>
    <p:extLst>
      <p:ext uri="{BB962C8B-B14F-4D97-AF65-F5344CB8AC3E}">
        <p14:creationId xmlns:p14="http://schemas.microsoft.com/office/powerpoint/2010/main" val="4206650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0A41-2101-E756-9704-0F3669E3A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3E59B-47AC-FF92-C759-72938D4C6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F2E581-E732-4713-A589-2C400A2C6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36525"/>
            <a:ext cx="7772400" cy="64567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E5929A-CF2F-D8DE-468A-8CC030D393E6}"/>
              </a:ext>
            </a:extLst>
          </p:cNvPr>
          <p:cNvSpPr txBox="1"/>
          <p:nvPr/>
        </p:nvSpPr>
        <p:spPr>
          <a:xfrm>
            <a:off x="428625" y="1308814"/>
            <a:ext cx="2898775" cy="504753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Q for Planning: Why the density of Commercial Mixed-Use in Westchester Playa? Versus what’s shown for the other Westside Plans. </a:t>
            </a:r>
          </a:p>
          <a:p>
            <a:endParaRPr lang="en-US" sz="1400" dirty="0"/>
          </a:p>
          <a:p>
            <a:r>
              <a:rPr lang="en-US" sz="1400" dirty="0"/>
              <a:t>Answer: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The City’s overall strategy for greater housing density is Mixed-Use </a:t>
            </a:r>
            <a:r>
              <a:rPr lang="en-US" sz="1400" i="1" dirty="0"/>
              <a:t>(1st floor retail, upper floors residential) </a:t>
            </a:r>
            <a:r>
              <a:rPr lang="en-US" sz="1400" dirty="0"/>
              <a:t>Commercial on arterials.  (It’s a general strategy)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Westchester Playa has under-developed arterials because so many parcels were not zoned Commercial. (In Westside, NCWP is the only community where arterials are lined by R1 parcels and not CZ parcels.)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Therefore, to push NCWP arterials to contribute density, proposal to convert of arterial R1 to Mixed-Use.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9FA971-5491-A5DE-E105-AE4FBA340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</p:spTree>
    <p:extLst>
      <p:ext uri="{BB962C8B-B14F-4D97-AF65-F5344CB8AC3E}">
        <p14:creationId xmlns:p14="http://schemas.microsoft.com/office/powerpoint/2010/main" val="3571269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Sepulveda Corridor Pt 1 of 3 / </a:t>
            </a:r>
            <a:r>
              <a:rPr lang="en-US" sz="2400" dirty="0"/>
              <a:t>WPDR 13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9376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Sepulveda Corridor Pt 2 of 3 / </a:t>
            </a:r>
            <a:r>
              <a:rPr lang="en-US" sz="3600" dirty="0"/>
              <a:t>WPDR 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21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B7AAE6-0732-45C9-D7A8-700BDB9881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1" t="18254" r="23992" b="54628"/>
          <a:stretch/>
        </p:blipFill>
        <p:spPr>
          <a:xfrm>
            <a:off x="428625" y="1048366"/>
            <a:ext cx="2051103" cy="27019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29CBAE-B302-E155-3AB3-79357A627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524" y="902821"/>
            <a:ext cx="3304810" cy="5895324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A90EF0D7-6B40-34E3-F972-0F88FCDFE922}"/>
              </a:ext>
            </a:extLst>
          </p:cNvPr>
          <p:cNvSpPr/>
          <p:nvPr/>
        </p:nvSpPr>
        <p:spPr>
          <a:xfrm>
            <a:off x="2783968" y="1266115"/>
            <a:ext cx="3084163" cy="5408909"/>
          </a:xfrm>
          <a:custGeom>
            <a:avLst/>
            <a:gdLst>
              <a:gd name="connsiteX0" fmla="*/ 61993 w 3084163"/>
              <a:gd name="connsiteY0" fmla="*/ 5176434 h 5408909"/>
              <a:gd name="connsiteX1" fmla="*/ 449451 w 3084163"/>
              <a:gd name="connsiteY1" fmla="*/ 4819973 h 5408909"/>
              <a:gd name="connsiteX2" fmla="*/ 774915 w 3084163"/>
              <a:gd name="connsiteY2" fmla="*/ 4463512 h 5408909"/>
              <a:gd name="connsiteX3" fmla="*/ 960895 w 3084163"/>
              <a:gd name="connsiteY3" fmla="*/ 3719594 h 5408909"/>
              <a:gd name="connsiteX4" fmla="*/ 1596325 w 3084163"/>
              <a:gd name="connsiteY4" fmla="*/ 3735092 h 5408909"/>
              <a:gd name="connsiteX5" fmla="*/ 1596325 w 3084163"/>
              <a:gd name="connsiteY5" fmla="*/ 0 h 5408909"/>
              <a:gd name="connsiteX6" fmla="*/ 2650210 w 3084163"/>
              <a:gd name="connsiteY6" fmla="*/ 0 h 5408909"/>
              <a:gd name="connsiteX7" fmla="*/ 2603715 w 3084163"/>
              <a:gd name="connsiteY7" fmla="*/ 356461 h 5408909"/>
              <a:gd name="connsiteX8" fmla="*/ 3084163 w 3084163"/>
              <a:gd name="connsiteY8" fmla="*/ 449451 h 5408909"/>
              <a:gd name="connsiteX9" fmla="*/ 2898183 w 3084163"/>
              <a:gd name="connsiteY9" fmla="*/ 1456841 h 5408909"/>
              <a:gd name="connsiteX10" fmla="*/ 2309248 w 3084163"/>
              <a:gd name="connsiteY10" fmla="*/ 1348353 h 5408909"/>
              <a:gd name="connsiteX11" fmla="*/ 2309248 w 3084163"/>
              <a:gd name="connsiteY11" fmla="*/ 1348353 h 5408909"/>
              <a:gd name="connsiteX12" fmla="*/ 1766807 w 3084163"/>
              <a:gd name="connsiteY12" fmla="*/ 3921072 h 5408909"/>
              <a:gd name="connsiteX13" fmla="*/ 1596325 w 3084163"/>
              <a:gd name="connsiteY13" fmla="*/ 4866468 h 5408909"/>
              <a:gd name="connsiteX14" fmla="*/ 1596325 w 3084163"/>
              <a:gd name="connsiteY14" fmla="*/ 5408909 h 5408909"/>
              <a:gd name="connsiteX15" fmla="*/ 0 w 3084163"/>
              <a:gd name="connsiteY15" fmla="*/ 5300421 h 5408909"/>
              <a:gd name="connsiteX16" fmla="*/ 61993 w 3084163"/>
              <a:gd name="connsiteY16" fmla="*/ 5176434 h 5408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84163" h="5408909">
                <a:moveTo>
                  <a:pt x="61993" y="5176434"/>
                </a:moveTo>
                <a:lnTo>
                  <a:pt x="449451" y="4819973"/>
                </a:lnTo>
                <a:lnTo>
                  <a:pt x="774915" y="4463512"/>
                </a:lnTo>
                <a:lnTo>
                  <a:pt x="960895" y="3719594"/>
                </a:lnTo>
                <a:lnTo>
                  <a:pt x="1596325" y="3735092"/>
                </a:lnTo>
                <a:lnTo>
                  <a:pt x="1596325" y="0"/>
                </a:lnTo>
                <a:lnTo>
                  <a:pt x="2650210" y="0"/>
                </a:lnTo>
                <a:lnTo>
                  <a:pt x="2603715" y="356461"/>
                </a:lnTo>
                <a:lnTo>
                  <a:pt x="3084163" y="449451"/>
                </a:lnTo>
                <a:lnTo>
                  <a:pt x="2898183" y="1456841"/>
                </a:lnTo>
                <a:lnTo>
                  <a:pt x="2309248" y="1348353"/>
                </a:lnTo>
                <a:lnTo>
                  <a:pt x="2309248" y="1348353"/>
                </a:lnTo>
                <a:lnTo>
                  <a:pt x="1766807" y="3921072"/>
                </a:lnTo>
                <a:lnTo>
                  <a:pt x="1596325" y="4866468"/>
                </a:lnTo>
                <a:lnTo>
                  <a:pt x="1596325" y="5408909"/>
                </a:lnTo>
                <a:lnTo>
                  <a:pt x="0" y="5300421"/>
                </a:lnTo>
                <a:lnTo>
                  <a:pt x="61993" y="5176434"/>
                </a:lnTo>
                <a:close/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FF847C5-1BC7-E9B9-3BFB-B7A97671F928}"/>
              </a:ext>
            </a:extLst>
          </p:cNvPr>
          <p:cNvGrpSpPr/>
          <p:nvPr/>
        </p:nvGrpSpPr>
        <p:grpSpPr>
          <a:xfrm>
            <a:off x="10417436" y="5005040"/>
            <a:ext cx="2838980" cy="1351310"/>
            <a:chOff x="9420765" y="5262035"/>
            <a:chExt cx="2838980" cy="135131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1C8E38E-CA51-30BC-F975-C65AB1DA87AD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81EBA8-D58A-B7F8-5152-284097103FC5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BE98A5D-AF07-C933-7BEA-17BFEE7C7B2F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5AC896-E2A8-6C57-1B91-0899ADE1B529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R3-1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298F33A-7C07-D24C-08AA-7E8699E6CCCD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37D048F-2013-B7F2-006F-3296E618AC01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82B4D74-7AA0-0716-56AF-4A57356F4F60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A5DC9EE-393C-4C8E-D007-71AC01783BF1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R2-1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AC8EAF3-566A-3DF9-7BCC-887B4083D688}"/>
              </a:ext>
            </a:extLst>
          </p:cNvPr>
          <p:cNvSpPr txBox="1"/>
          <p:nvPr/>
        </p:nvSpPr>
        <p:spPr>
          <a:xfrm>
            <a:off x="6133537" y="5004225"/>
            <a:ext cx="4114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Large parcels.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All being used in ‘commercial’ mode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Churches: potential candidates for new state law re affordable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Orientation now: mostly </a:t>
            </a:r>
            <a:r>
              <a:rPr lang="en-US" sz="1400" i="1" dirty="0">
                <a:solidFill>
                  <a:srgbClr val="FF0000"/>
                </a:solidFill>
              </a:rPr>
              <a:t>not</a:t>
            </a:r>
            <a:r>
              <a:rPr lang="en-US" sz="1400" dirty="0"/>
              <a:t> ingress/egress on Sepulveda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D0A6D4D9-5FD8-5A73-5C72-9C5B11DE564B}"/>
              </a:ext>
            </a:extLst>
          </p:cNvPr>
          <p:cNvSpPr/>
          <p:nvPr/>
        </p:nvSpPr>
        <p:spPr>
          <a:xfrm>
            <a:off x="4574526" y="6319019"/>
            <a:ext cx="745619" cy="248878"/>
          </a:xfrm>
          <a:prstGeom prst="wedgeRectCallout">
            <a:avLst>
              <a:gd name="adj1" fmla="val -96041"/>
              <a:gd name="adj2" fmla="val 2121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YMCA</a:t>
            </a:r>
          </a:p>
        </p:txBody>
      </p:sp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EBE60868-D95A-F8CE-FE98-2167943B582C}"/>
              </a:ext>
            </a:extLst>
          </p:cNvPr>
          <p:cNvSpPr/>
          <p:nvPr/>
        </p:nvSpPr>
        <p:spPr>
          <a:xfrm>
            <a:off x="4683498" y="5323475"/>
            <a:ext cx="1262091" cy="268409"/>
          </a:xfrm>
          <a:prstGeom prst="wedgeRectCallout">
            <a:avLst>
              <a:gd name="adj1" fmla="val -83816"/>
              <a:gd name="adj2" fmla="val 1168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Covenant Pres.</a:t>
            </a: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934621D0-4F0B-1884-8319-FCE5E690168B}"/>
              </a:ext>
            </a:extLst>
          </p:cNvPr>
          <p:cNvSpPr/>
          <p:nvPr/>
        </p:nvSpPr>
        <p:spPr>
          <a:xfrm>
            <a:off x="1468582" y="4080170"/>
            <a:ext cx="2969767" cy="276999"/>
          </a:xfrm>
          <a:prstGeom prst="wedgeRectCallout">
            <a:avLst>
              <a:gd name="adj1" fmla="val 54423"/>
              <a:gd name="adj2" fmla="val -18839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Westchester Lutheran (Church and School)</a:t>
            </a:r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A4F4F77D-C654-563C-E63A-56E22A9A440F}"/>
              </a:ext>
            </a:extLst>
          </p:cNvPr>
          <p:cNvSpPr/>
          <p:nvPr/>
        </p:nvSpPr>
        <p:spPr>
          <a:xfrm>
            <a:off x="3334327" y="996472"/>
            <a:ext cx="1272964" cy="269688"/>
          </a:xfrm>
          <a:prstGeom prst="wedgeRectCallout">
            <a:avLst>
              <a:gd name="adj1" fmla="val 55475"/>
              <a:gd name="adj2" fmla="val 12283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Mormon Church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75139DEC-62C6-FD42-2E62-AB68973E08A5}"/>
              </a:ext>
            </a:extLst>
          </p:cNvPr>
          <p:cNvSpPr/>
          <p:nvPr/>
        </p:nvSpPr>
        <p:spPr>
          <a:xfrm>
            <a:off x="5958334" y="2085705"/>
            <a:ext cx="1190611" cy="251308"/>
          </a:xfrm>
          <a:prstGeom prst="wedgeRectCallout">
            <a:avLst>
              <a:gd name="adj1" fmla="val -90127"/>
              <a:gd name="adj2" fmla="val 626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Good Will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040D5E93-0F16-6DE7-592C-6967A4F939D3}"/>
              </a:ext>
            </a:extLst>
          </p:cNvPr>
          <p:cNvSpPr/>
          <p:nvPr/>
        </p:nvSpPr>
        <p:spPr>
          <a:xfrm>
            <a:off x="6017088" y="1372566"/>
            <a:ext cx="635344" cy="304839"/>
          </a:xfrm>
          <a:prstGeom prst="wedgeRectCallout">
            <a:avLst>
              <a:gd name="adj1" fmla="val -102343"/>
              <a:gd name="adj2" fmla="val 861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550E7609-F4D7-A714-1D0B-2635DBE99EB2}"/>
              </a:ext>
            </a:extLst>
          </p:cNvPr>
          <p:cNvSpPr/>
          <p:nvPr/>
        </p:nvSpPr>
        <p:spPr>
          <a:xfrm>
            <a:off x="6017089" y="1279556"/>
            <a:ext cx="1131856" cy="399898"/>
          </a:xfrm>
          <a:prstGeom prst="wedgeRectCallout">
            <a:avLst>
              <a:gd name="adj1" fmla="val -135132"/>
              <a:gd name="adj2" fmla="val 15690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Gas (diagonal corners)</a:t>
            </a: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7117AAB-E725-E8E1-F008-B520CB52B8A8}"/>
              </a:ext>
            </a:extLst>
          </p:cNvPr>
          <p:cNvSpPr/>
          <p:nvPr/>
        </p:nvSpPr>
        <p:spPr>
          <a:xfrm rot="1002475">
            <a:off x="3229828" y="5025846"/>
            <a:ext cx="393495" cy="350860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9D3E31DC-1F48-4BDA-287E-8E8180E680E2}"/>
              </a:ext>
            </a:extLst>
          </p:cNvPr>
          <p:cNvSpPr/>
          <p:nvPr/>
        </p:nvSpPr>
        <p:spPr>
          <a:xfrm rot="5928174">
            <a:off x="3655994" y="5553381"/>
            <a:ext cx="404648" cy="302198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97F8D42E-6F07-C5B4-0E87-0D67570759E7}"/>
              </a:ext>
            </a:extLst>
          </p:cNvPr>
          <p:cNvSpPr/>
          <p:nvPr/>
        </p:nvSpPr>
        <p:spPr>
          <a:xfrm rot="11725901">
            <a:off x="4739902" y="3660157"/>
            <a:ext cx="404648" cy="302198"/>
          </a:xfrm>
          <a:prstGeom prst="rightArrow">
            <a:avLst/>
          </a:prstGeom>
          <a:solidFill>
            <a:srgbClr val="00B0F0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2BD0741F-9901-86F5-5045-3ABEDAE73314}"/>
              </a:ext>
            </a:extLst>
          </p:cNvPr>
          <p:cNvSpPr/>
          <p:nvPr/>
        </p:nvSpPr>
        <p:spPr>
          <a:xfrm rot="5400000" flipV="1">
            <a:off x="4309132" y="2214924"/>
            <a:ext cx="524715" cy="266279"/>
          </a:xfrm>
          <a:prstGeom prst="rightArrow">
            <a:avLst>
              <a:gd name="adj1" fmla="val 50000"/>
              <a:gd name="adj2" fmla="val 5418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989690A-396E-D98D-17BA-0D8BF23165A0}"/>
              </a:ext>
            </a:extLst>
          </p:cNvPr>
          <p:cNvSpPr/>
          <p:nvPr/>
        </p:nvSpPr>
        <p:spPr>
          <a:xfrm rot="353886" flipV="1">
            <a:off x="4132467" y="1420240"/>
            <a:ext cx="387163" cy="231125"/>
          </a:xfrm>
          <a:prstGeom prst="rightArrow">
            <a:avLst>
              <a:gd name="adj1" fmla="val 50000"/>
              <a:gd name="adj2" fmla="val 54188"/>
            </a:avLst>
          </a:prstGeom>
          <a:solidFill>
            <a:srgbClr val="FF0000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65241254-AEDC-82DA-4B36-2085A30F42DB}"/>
              </a:ext>
            </a:extLst>
          </p:cNvPr>
          <p:cNvSpPr/>
          <p:nvPr/>
        </p:nvSpPr>
        <p:spPr>
          <a:xfrm rot="7349519" flipV="1">
            <a:off x="5572479" y="2062646"/>
            <a:ext cx="524715" cy="266279"/>
          </a:xfrm>
          <a:prstGeom prst="rightArrow">
            <a:avLst>
              <a:gd name="adj1" fmla="val 50000"/>
              <a:gd name="adj2" fmla="val 54188"/>
            </a:avLst>
          </a:prstGeom>
          <a:solidFill>
            <a:srgbClr val="FF0000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78CB0114-AE4B-ABAA-BDED-C2664B03E314}"/>
              </a:ext>
            </a:extLst>
          </p:cNvPr>
          <p:cNvSpPr/>
          <p:nvPr/>
        </p:nvSpPr>
        <p:spPr>
          <a:xfrm rot="1163920" flipV="1">
            <a:off x="5003847" y="1627459"/>
            <a:ext cx="414043" cy="278172"/>
          </a:xfrm>
          <a:prstGeom prst="rightArrow">
            <a:avLst>
              <a:gd name="adj1" fmla="val 50000"/>
              <a:gd name="adj2" fmla="val 54188"/>
            </a:avLst>
          </a:prstGeom>
          <a:solidFill>
            <a:srgbClr val="5B9BD6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A6C1F26C-0C66-571B-FCD1-CC56A5A3AB86}"/>
              </a:ext>
            </a:extLst>
          </p:cNvPr>
          <p:cNvSpPr/>
          <p:nvPr/>
        </p:nvSpPr>
        <p:spPr>
          <a:xfrm rot="15073151" flipV="1">
            <a:off x="5452080" y="1945226"/>
            <a:ext cx="289758" cy="213715"/>
          </a:xfrm>
          <a:prstGeom prst="rightArrow">
            <a:avLst>
              <a:gd name="adj1" fmla="val 50000"/>
              <a:gd name="adj2" fmla="val 54188"/>
            </a:avLst>
          </a:prstGeom>
          <a:solidFill>
            <a:srgbClr val="FF0000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B1C156F2-1AE9-377E-F2C0-9BDCDFB8AF61}"/>
              </a:ext>
            </a:extLst>
          </p:cNvPr>
          <p:cNvSpPr/>
          <p:nvPr/>
        </p:nvSpPr>
        <p:spPr>
          <a:xfrm flipV="1">
            <a:off x="306170" y="4624420"/>
            <a:ext cx="414043" cy="278172"/>
          </a:xfrm>
          <a:prstGeom prst="rightArrow">
            <a:avLst>
              <a:gd name="adj1" fmla="val 50000"/>
              <a:gd name="adj2" fmla="val 54188"/>
            </a:avLst>
          </a:prstGeom>
          <a:solidFill>
            <a:srgbClr val="5B9B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101BBA-5CE7-F9B7-6884-ACE4B9EBC168}"/>
              </a:ext>
            </a:extLst>
          </p:cNvPr>
          <p:cNvSpPr txBox="1"/>
          <p:nvPr/>
        </p:nvSpPr>
        <p:spPr>
          <a:xfrm>
            <a:off x="723890" y="4629730"/>
            <a:ext cx="15422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 Sepulveda curb cut</a:t>
            </a:r>
          </a:p>
        </p:txBody>
      </p:sp>
      <p:sp>
        <p:nvSpPr>
          <p:cNvPr id="40" name="Left-Right Arrow 39">
            <a:extLst>
              <a:ext uri="{FF2B5EF4-FFF2-40B4-BE49-F238E27FC236}">
                <a16:creationId xmlns:a16="http://schemas.microsoft.com/office/drawing/2014/main" id="{0CF6B837-67A6-2163-7AA9-70D9F5D25AD0}"/>
              </a:ext>
            </a:extLst>
          </p:cNvPr>
          <p:cNvSpPr/>
          <p:nvPr/>
        </p:nvSpPr>
        <p:spPr>
          <a:xfrm rot="880540">
            <a:off x="4889657" y="2162815"/>
            <a:ext cx="506921" cy="264944"/>
          </a:xfrm>
          <a:prstGeom prst="leftRightArrow">
            <a:avLst/>
          </a:prstGeom>
          <a:solidFill>
            <a:srgbClr val="5B9BD6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>
            <a:extLst>
              <a:ext uri="{FF2B5EF4-FFF2-40B4-BE49-F238E27FC236}">
                <a16:creationId xmlns:a16="http://schemas.microsoft.com/office/drawing/2014/main" id="{388D9F61-CA1A-B2CF-692C-080B04E2F717}"/>
              </a:ext>
            </a:extLst>
          </p:cNvPr>
          <p:cNvSpPr/>
          <p:nvPr/>
        </p:nvSpPr>
        <p:spPr>
          <a:xfrm flipV="1">
            <a:off x="306170" y="4967063"/>
            <a:ext cx="414043" cy="278172"/>
          </a:xfrm>
          <a:prstGeom prst="rightArrow">
            <a:avLst>
              <a:gd name="adj1" fmla="val 50000"/>
              <a:gd name="adj2" fmla="val 5418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649095-2F0C-5A33-F225-5DF9E5257FB3}"/>
              </a:ext>
            </a:extLst>
          </p:cNvPr>
          <p:cNvSpPr txBox="1"/>
          <p:nvPr/>
        </p:nvSpPr>
        <p:spPr>
          <a:xfrm>
            <a:off x="742606" y="4969242"/>
            <a:ext cx="154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= access from interior street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1436C5-E18F-F47B-466B-D9917901BE78}"/>
              </a:ext>
            </a:extLst>
          </p:cNvPr>
          <p:cNvSpPr txBox="1"/>
          <p:nvPr/>
        </p:nvSpPr>
        <p:spPr>
          <a:xfrm>
            <a:off x="10494894" y="5323476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E236CD-BD96-3913-5F7E-82DB3C2AF4E7}"/>
              </a:ext>
            </a:extLst>
          </p:cNvPr>
          <p:cNvSpPr txBox="1"/>
          <p:nvPr/>
        </p:nvSpPr>
        <p:spPr>
          <a:xfrm>
            <a:off x="10510453" y="5643387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43" name="Rectangular Callout 42">
            <a:extLst>
              <a:ext uri="{FF2B5EF4-FFF2-40B4-BE49-F238E27FC236}">
                <a16:creationId xmlns:a16="http://schemas.microsoft.com/office/drawing/2014/main" id="{AA3122BF-E3FE-673B-0863-8A9D27C1CB65}"/>
              </a:ext>
            </a:extLst>
          </p:cNvPr>
          <p:cNvSpPr/>
          <p:nvPr/>
        </p:nvSpPr>
        <p:spPr>
          <a:xfrm>
            <a:off x="6102282" y="840074"/>
            <a:ext cx="1452210" cy="309143"/>
          </a:xfrm>
          <a:prstGeom prst="wedgeRectCallout">
            <a:avLst>
              <a:gd name="adj1" fmla="val -70090"/>
              <a:gd name="adj2" fmla="val 355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Armstrong Nursery</a:t>
            </a:r>
          </a:p>
        </p:txBody>
      </p:sp>
      <p:sp>
        <p:nvSpPr>
          <p:cNvPr id="44" name="Left-Right Arrow 43">
            <a:extLst>
              <a:ext uri="{FF2B5EF4-FFF2-40B4-BE49-F238E27FC236}">
                <a16:creationId xmlns:a16="http://schemas.microsoft.com/office/drawing/2014/main" id="{CBE18C2D-5DAA-E306-E302-DED848679307}"/>
              </a:ext>
            </a:extLst>
          </p:cNvPr>
          <p:cNvSpPr/>
          <p:nvPr/>
        </p:nvSpPr>
        <p:spPr>
          <a:xfrm rot="880540">
            <a:off x="5477627" y="1096131"/>
            <a:ext cx="506921" cy="264944"/>
          </a:xfrm>
          <a:prstGeom prst="leftRightArrow">
            <a:avLst/>
          </a:prstGeom>
          <a:solidFill>
            <a:srgbClr val="FF0000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266B8C0C-C920-8789-97C7-0E6C43A369DE}"/>
              </a:ext>
            </a:extLst>
          </p:cNvPr>
          <p:cNvSpPr/>
          <p:nvPr/>
        </p:nvSpPr>
        <p:spPr>
          <a:xfrm rot="11697134" flipV="1">
            <a:off x="5472356" y="1061265"/>
            <a:ext cx="293305" cy="278172"/>
          </a:xfrm>
          <a:prstGeom prst="rightArrow">
            <a:avLst>
              <a:gd name="adj1" fmla="val 50000"/>
              <a:gd name="adj2" fmla="val 54188"/>
            </a:avLst>
          </a:prstGeom>
          <a:solidFill>
            <a:srgbClr val="5B9BD6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79223D4-7F03-47AB-71BC-522E3C02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4D796F-DA94-4793-EF9E-63694E7CC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2130" y="2481350"/>
            <a:ext cx="5632050" cy="24059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1013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Sepulveda Corridor Pt 2 of 3 / </a:t>
            </a:r>
            <a:r>
              <a:rPr lang="en-US" sz="2400" dirty="0"/>
              <a:t>WPDR 18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282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Sepulveda Corridor Pt 3 of 3 / </a:t>
            </a:r>
            <a:r>
              <a:rPr lang="en-US" sz="3600" dirty="0"/>
              <a:t>WPDR 19 </a:t>
            </a:r>
            <a:r>
              <a:rPr lang="en-US" sz="2200" dirty="0"/>
              <a:t>(slide 1 of 2)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23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B00A6F-074F-07F1-0A5D-F96F5BD53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1" t="17610" r="23992" b="54629"/>
          <a:stretch/>
        </p:blipFill>
        <p:spPr>
          <a:xfrm>
            <a:off x="428625" y="962938"/>
            <a:ext cx="1418113" cy="19124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0FC970-4B55-46E7-4336-DDB012378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272" y="962937"/>
            <a:ext cx="2407942" cy="5558906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197CAC0F-336E-70FC-F97E-CE36D11B4CD9}"/>
              </a:ext>
            </a:extLst>
          </p:cNvPr>
          <p:cNvSpPr/>
          <p:nvPr/>
        </p:nvSpPr>
        <p:spPr>
          <a:xfrm>
            <a:off x="3031121" y="3017118"/>
            <a:ext cx="1030014" cy="3289738"/>
          </a:xfrm>
          <a:custGeom>
            <a:avLst/>
            <a:gdLst>
              <a:gd name="connsiteX0" fmla="*/ 830317 w 1030014"/>
              <a:gd name="connsiteY0" fmla="*/ 1902372 h 3289738"/>
              <a:gd name="connsiteX1" fmla="*/ 1030014 w 1030014"/>
              <a:gd name="connsiteY1" fmla="*/ 1902372 h 3289738"/>
              <a:gd name="connsiteX2" fmla="*/ 756745 w 1030014"/>
              <a:gd name="connsiteY2" fmla="*/ 3289738 h 3289738"/>
              <a:gd name="connsiteX3" fmla="*/ 483476 w 1030014"/>
              <a:gd name="connsiteY3" fmla="*/ 3205655 h 3289738"/>
              <a:gd name="connsiteX4" fmla="*/ 567559 w 1030014"/>
              <a:gd name="connsiteY4" fmla="*/ 2753710 h 3289738"/>
              <a:gd name="connsiteX5" fmla="*/ 0 w 1030014"/>
              <a:gd name="connsiteY5" fmla="*/ 2774731 h 3289738"/>
              <a:gd name="connsiteX6" fmla="*/ 52552 w 1030014"/>
              <a:gd name="connsiteY6" fmla="*/ 0 h 3289738"/>
              <a:gd name="connsiteX7" fmla="*/ 809296 w 1030014"/>
              <a:gd name="connsiteY7" fmla="*/ 10510 h 3289738"/>
              <a:gd name="connsiteX8" fmla="*/ 840828 w 1030014"/>
              <a:gd name="connsiteY8" fmla="*/ 441434 h 3289738"/>
              <a:gd name="connsiteX9" fmla="*/ 872359 w 1030014"/>
              <a:gd name="connsiteY9" fmla="*/ 1114096 h 3289738"/>
              <a:gd name="connsiteX10" fmla="*/ 819807 w 1030014"/>
              <a:gd name="connsiteY10" fmla="*/ 1681655 h 3289738"/>
              <a:gd name="connsiteX11" fmla="*/ 830317 w 1030014"/>
              <a:gd name="connsiteY11" fmla="*/ 1902372 h 328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0014" h="3289738">
                <a:moveTo>
                  <a:pt x="830317" y="1902372"/>
                </a:moveTo>
                <a:lnTo>
                  <a:pt x="1030014" y="1902372"/>
                </a:lnTo>
                <a:lnTo>
                  <a:pt x="756745" y="3289738"/>
                </a:lnTo>
                <a:lnTo>
                  <a:pt x="483476" y="3205655"/>
                </a:lnTo>
                <a:lnTo>
                  <a:pt x="567559" y="2753710"/>
                </a:lnTo>
                <a:lnTo>
                  <a:pt x="0" y="2774731"/>
                </a:lnTo>
                <a:lnTo>
                  <a:pt x="52552" y="0"/>
                </a:lnTo>
                <a:lnTo>
                  <a:pt x="809296" y="10510"/>
                </a:lnTo>
                <a:lnTo>
                  <a:pt x="840828" y="441434"/>
                </a:lnTo>
                <a:lnTo>
                  <a:pt x="872359" y="1114096"/>
                </a:lnTo>
                <a:lnTo>
                  <a:pt x="819807" y="1681655"/>
                </a:lnTo>
                <a:lnTo>
                  <a:pt x="830317" y="1902372"/>
                </a:lnTo>
                <a:close/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38A2AD-F34A-2C6E-731A-4B1CAB10C965}"/>
              </a:ext>
            </a:extLst>
          </p:cNvPr>
          <p:cNvGrpSpPr/>
          <p:nvPr/>
        </p:nvGrpSpPr>
        <p:grpSpPr>
          <a:xfrm>
            <a:off x="10260728" y="5005040"/>
            <a:ext cx="2838980" cy="1351310"/>
            <a:chOff x="9420765" y="5262035"/>
            <a:chExt cx="2838980" cy="135131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667EA-6CC1-FCFB-FAEF-A0940F7922FE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B33376-1778-9B8D-44F1-DB0158F3186A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C2-ILV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0BE70C2-5D1F-C493-2DED-6346C64F190F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27A89AB-998F-5A37-2058-6763EBC4AB7F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R3-1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2A09A0-F4F3-BD95-CC26-CCEDCE540057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54ACC5-686F-1820-1E6B-D131AE5C23AA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FD6772-E8C7-49A8-322A-D51906B105AB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F717A4-6915-3AD6-7FF2-D688D35AC4A8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R2-1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466A0B2-798F-629D-E810-1EE898F127BC}"/>
              </a:ext>
            </a:extLst>
          </p:cNvPr>
          <p:cNvSpPr txBox="1"/>
          <p:nvPr/>
        </p:nvSpPr>
        <p:spPr>
          <a:xfrm>
            <a:off x="10367323" y="5657559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278DF-9494-E31A-F092-D48B992AC453}"/>
              </a:ext>
            </a:extLst>
          </p:cNvPr>
          <p:cNvSpPr txBox="1"/>
          <p:nvPr/>
        </p:nvSpPr>
        <p:spPr>
          <a:xfrm>
            <a:off x="4522346" y="3706306"/>
            <a:ext cx="490810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Retail in entire R1 area isn’t actually Sepulveda ground level (it’s a hill)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Currently: private drive parallel to Sepulveda along R1’s on the hill. Doesn’t appear in </a:t>
            </a:r>
            <a:r>
              <a:rPr lang="en-US" sz="1400" dirty="0" err="1"/>
              <a:t>Zimas</a:t>
            </a:r>
            <a:r>
              <a:rPr lang="en-US" sz="1400" dirty="0"/>
              <a:t> map.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Also, view homes. ($$$ developer buy out…)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Mixed-Use designation seems off target in this R1 area.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R1 conversion on Sepulveda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Change ingress/egress orientation: unrealistic?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Building massing?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Downgrade to Density 8?</a:t>
            </a:r>
          </a:p>
        </p:txBody>
      </p:sp>
      <p:sp>
        <p:nvSpPr>
          <p:cNvPr id="16" name="Left Arrow 15">
            <a:extLst>
              <a:ext uri="{FF2B5EF4-FFF2-40B4-BE49-F238E27FC236}">
                <a16:creationId xmlns:a16="http://schemas.microsoft.com/office/drawing/2014/main" id="{3D89CC86-D96C-3FD1-DF54-2006F26BF904}"/>
              </a:ext>
            </a:extLst>
          </p:cNvPr>
          <p:cNvSpPr/>
          <p:nvPr/>
        </p:nvSpPr>
        <p:spPr>
          <a:xfrm rot="574945">
            <a:off x="9475153" y="3724040"/>
            <a:ext cx="1362743" cy="50225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See next slide</a:t>
            </a:r>
            <a:r>
              <a:rPr lang="en-US" dirty="0"/>
              <a:t>…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70258D-1D48-B79A-A07C-1B2F7C28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6F24D2-DD07-FB3D-1817-0D60EF260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892" y="982799"/>
            <a:ext cx="6204701" cy="24999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231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Sepulveda Corridor Pt 3 of 3 / </a:t>
            </a:r>
            <a:r>
              <a:rPr lang="en-US" sz="3600" dirty="0"/>
              <a:t>WPDR 19 </a:t>
            </a:r>
            <a:r>
              <a:rPr lang="en-US" sz="2700" dirty="0"/>
              <a:t>(slide 2 of 2)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24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0FC970-4B55-46E7-4336-DDB012378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49" y="1038139"/>
            <a:ext cx="2407942" cy="5558906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197CAC0F-336E-70FC-F97E-CE36D11B4CD9}"/>
              </a:ext>
            </a:extLst>
          </p:cNvPr>
          <p:cNvSpPr/>
          <p:nvPr/>
        </p:nvSpPr>
        <p:spPr>
          <a:xfrm>
            <a:off x="1626298" y="3092320"/>
            <a:ext cx="1030014" cy="3289738"/>
          </a:xfrm>
          <a:custGeom>
            <a:avLst/>
            <a:gdLst>
              <a:gd name="connsiteX0" fmla="*/ 830317 w 1030014"/>
              <a:gd name="connsiteY0" fmla="*/ 1902372 h 3289738"/>
              <a:gd name="connsiteX1" fmla="*/ 1030014 w 1030014"/>
              <a:gd name="connsiteY1" fmla="*/ 1902372 h 3289738"/>
              <a:gd name="connsiteX2" fmla="*/ 756745 w 1030014"/>
              <a:gd name="connsiteY2" fmla="*/ 3289738 h 3289738"/>
              <a:gd name="connsiteX3" fmla="*/ 483476 w 1030014"/>
              <a:gd name="connsiteY3" fmla="*/ 3205655 h 3289738"/>
              <a:gd name="connsiteX4" fmla="*/ 567559 w 1030014"/>
              <a:gd name="connsiteY4" fmla="*/ 2753710 h 3289738"/>
              <a:gd name="connsiteX5" fmla="*/ 0 w 1030014"/>
              <a:gd name="connsiteY5" fmla="*/ 2774731 h 3289738"/>
              <a:gd name="connsiteX6" fmla="*/ 52552 w 1030014"/>
              <a:gd name="connsiteY6" fmla="*/ 0 h 3289738"/>
              <a:gd name="connsiteX7" fmla="*/ 809296 w 1030014"/>
              <a:gd name="connsiteY7" fmla="*/ 10510 h 3289738"/>
              <a:gd name="connsiteX8" fmla="*/ 840828 w 1030014"/>
              <a:gd name="connsiteY8" fmla="*/ 441434 h 3289738"/>
              <a:gd name="connsiteX9" fmla="*/ 872359 w 1030014"/>
              <a:gd name="connsiteY9" fmla="*/ 1114096 h 3289738"/>
              <a:gd name="connsiteX10" fmla="*/ 819807 w 1030014"/>
              <a:gd name="connsiteY10" fmla="*/ 1681655 h 3289738"/>
              <a:gd name="connsiteX11" fmla="*/ 830317 w 1030014"/>
              <a:gd name="connsiteY11" fmla="*/ 1902372 h 328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30014" h="3289738">
                <a:moveTo>
                  <a:pt x="830317" y="1902372"/>
                </a:moveTo>
                <a:lnTo>
                  <a:pt x="1030014" y="1902372"/>
                </a:lnTo>
                <a:lnTo>
                  <a:pt x="756745" y="3289738"/>
                </a:lnTo>
                <a:lnTo>
                  <a:pt x="483476" y="3205655"/>
                </a:lnTo>
                <a:lnTo>
                  <a:pt x="567559" y="2753710"/>
                </a:lnTo>
                <a:lnTo>
                  <a:pt x="0" y="2774731"/>
                </a:lnTo>
                <a:lnTo>
                  <a:pt x="52552" y="0"/>
                </a:lnTo>
                <a:lnTo>
                  <a:pt x="809296" y="10510"/>
                </a:lnTo>
                <a:lnTo>
                  <a:pt x="840828" y="441434"/>
                </a:lnTo>
                <a:lnTo>
                  <a:pt x="872359" y="1114096"/>
                </a:lnTo>
                <a:lnTo>
                  <a:pt x="819807" y="1681655"/>
                </a:lnTo>
                <a:lnTo>
                  <a:pt x="830317" y="1902372"/>
                </a:lnTo>
                <a:close/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3F306AB-C6E8-C636-9A14-C6C1C4581C7C}"/>
              </a:ext>
            </a:extLst>
          </p:cNvPr>
          <p:cNvGrpSpPr/>
          <p:nvPr/>
        </p:nvGrpSpPr>
        <p:grpSpPr>
          <a:xfrm>
            <a:off x="3305741" y="1004988"/>
            <a:ext cx="2349078" cy="5523776"/>
            <a:chOff x="3305741" y="1004988"/>
            <a:chExt cx="2349078" cy="552377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477C1F0-FE39-CBAD-9024-807689B06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5741" y="1004988"/>
              <a:ext cx="2349078" cy="5523776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9550CFE-DEFA-0533-A12F-7CBB3A4561B5}"/>
                </a:ext>
              </a:extLst>
            </p:cNvPr>
            <p:cNvCxnSpPr>
              <a:cxnSpLocks/>
            </p:cNvCxnSpPr>
            <p:nvPr/>
          </p:nvCxnSpPr>
          <p:spPr>
            <a:xfrm>
              <a:off x="4560660" y="2653572"/>
              <a:ext cx="544945" cy="0"/>
            </a:xfrm>
            <a:prstGeom prst="straightConnector1">
              <a:avLst/>
            </a:prstGeom>
            <a:ln>
              <a:solidFill>
                <a:srgbClr val="FFFF00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CD57B5F-301E-BCDE-2979-85A4BF8393C0}"/>
                </a:ext>
              </a:extLst>
            </p:cNvPr>
            <p:cNvCxnSpPr>
              <a:cxnSpLocks/>
            </p:cNvCxnSpPr>
            <p:nvPr/>
          </p:nvCxnSpPr>
          <p:spPr>
            <a:xfrm>
              <a:off x="5001696" y="4123575"/>
              <a:ext cx="207818" cy="0"/>
            </a:xfrm>
            <a:prstGeom prst="straightConnector1">
              <a:avLst/>
            </a:prstGeom>
            <a:ln>
              <a:solidFill>
                <a:srgbClr val="FFFF00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DA3A1C9-6CA6-6E9D-958E-C2623D248711}"/>
              </a:ext>
            </a:extLst>
          </p:cNvPr>
          <p:cNvGrpSpPr/>
          <p:nvPr/>
        </p:nvGrpSpPr>
        <p:grpSpPr>
          <a:xfrm>
            <a:off x="5891212" y="3474097"/>
            <a:ext cx="3009574" cy="2780145"/>
            <a:chOff x="7105813" y="3564302"/>
            <a:chExt cx="3009574" cy="278014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8D4F887-C078-D4E7-3D3E-5AE1D9CB5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05813" y="3564302"/>
              <a:ext cx="3009574" cy="2780145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8A6F7C2-50A0-3D7B-3F3E-9EE91C3A26C2}"/>
                </a:ext>
              </a:extLst>
            </p:cNvPr>
            <p:cNvCxnSpPr>
              <a:cxnSpLocks/>
            </p:cNvCxnSpPr>
            <p:nvPr/>
          </p:nvCxnSpPr>
          <p:spPr>
            <a:xfrm>
              <a:off x="7817692" y="4954374"/>
              <a:ext cx="114099" cy="209050"/>
            </a:xfrm>
            <a:prstGeom prst="straightConnector1">
              <a:avLst/>
            </a:prstGeom>
            <a:ln>
              <a:solidFill>
                <a:srgbClr val="FFFF00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E7DAD3D-3A96-BC9A-5021-9B0F7ACB16CF}"/>
              </a:ext>
            </a:extLst>
          </p:cNvPr>
          <p:cNvGrpSpPr/>
          <p:nvPr/>
        </p:nvGrpSpPr>
        <p:grpSpPr>
          <a:xfrm>
            <a:off x="5891212" y="1018173"/>
            <a:ext cx="5121912" cy="2272468"/>
            <a:chOff x="9872884" y="1824627"/>
            <a:chExt cx="5121912" cy="227246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A2E29F4-12A5-D934-DD5D-D24C765CB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72884" y="1824627"/>
              <a:ext cx="5121912" cy="2272468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2BCDD42-45D7-20AD-1A3B-ED9245821E47}"/>
                </a:ext>
              </a:extLst>
            </p:cNvPr>
            <p:cNvCxnSpPr>
              <a:cxnSpLocks/>
            </p:cNvCxnSpPr>
            <p:nvPr/>
          </p:nvCxnSpPr>
          <p:spPr>
            <a:xfrm>
              <a:off x="11593600" y="2934469"/>
              <a:ext cx="309417" cy="503381"/>
            </a:xfrm>
            <a:prstGeom prst="straightConnector1">
              <a:avLst/>
            </a:prstGeom>
            <a:ln>
              <a:solidFill>
                <a:srgbClr val="FFFF00"/>
              </a:solidFill>
              <a:prstDash val="lg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A6EB6305-3E02-4860-5C4B-097B27671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8838" y="3457660"/>
            <a:ext cx="4065443" cy="3429000"/>
          </a:xfrm>
          <a:prstGeom prst="rect">
            <a:avLst/>
          </a:prstGeom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AA02D0F7-7BE1-8416-405F-6CB645CFCA26}"/>
              </a:ext>
            </a:extLst>
          </p:cNvPr>
          <p:cNvSpPr/>
          <p:nvPr/>
        </p:nvSpPr>
        <p:spPr>
          <a:xfrm>
            <a:off x="10232680" y="3631226"/>
            <a:ext cx="333022" cy="3081867"/>
          </a:xfrm>
          <a:custGeom>
            <a:avLst/>
            <a:gdLst>
              <a:gd name="connsiteX0" fmla="*/ 333022 w 333022"/>
              <a:gd name="connsiteY0" fmla="*/ 0 h 3081867"/>
              <a:gd name="connsiteX1" fmla="*/ 265289 w 333022"/>
              <a:gd name="connsiteY1" fmla="*/ 982134 h 3081867"/>
              <a:gd name="connsiteX2" fmla="*/ 152400 w 333022"/>
              <a:gd name="connsiteY2" fmla="*/ 2144889 h 3081867"/>
              <a:gd name="connsiteX3" fmla="*/ 0 w 333022"/>
              <a:gd name="connsiteY3" fmla="*/ 3081867 h 308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22" h="3081867">
                <a:moveTo>
                  <a:pt x="333022" y="0"/>
                </a:moveTo>
                <a:lnTo>
                  <a:pt x="265289" y="982134"/>
                </a:lnTo>
                <a:lnTo>
                  <a:pt x="152400" y="2144889"/>
                </a:lnTo>
                <a:lnTo>
                  <a:pt x="0" y="3081867"/>
                </a:lnTo>
              </a:path>
            </a:pathLst>
          </a:cu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ular Callout 38">
            <a:extLst>
              <a:ext uri="{FF2B5EF4-FFF2-40B4-BE49-F238E27FC236}">
                <a16:creationId xmlns:a16="http://schemas.microsoft.com/office/drawing/2014/main" id="{C4FBA5AA-7156-F280-438E-CDDD0D107BC0}"/>
              </a:ext>
            </a:extLst>
          </p:cNvPr>
          <p:cNvSpPr/>
          <p:nvPr/>
        </p:nvSpPr>
        <p:spPr>
          <a:xfrm>
            <a:off x="11314986" y="4482473"/>
            <a:ext cx="1109819" cy="254716"/>
          </a:xfrm>
          <a:prstGeom prst="wedgeRectCallout">
            <a:avLst>
              <a:gd name="adj1" fmla="val -124193"/>
              <a:gd name="adj2" fmla="val 78377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Private Drive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DE30AA58-72E4-33FE-86BE-BB5CA2B3E6D7}"/>
              </a:ext>
            </a:extLst>
          </p:cNvPr>
          <p:cNvSpPr/>
          <p:nvPr/>
        </p:nvSpPr>
        <p:spPr>
          <a:xfrm>
            <a:off x="4510355" y="2527443"/>
            <a:ext cx="534256" cy="3883631"/>
          </a:xfrm>
          <a:custGeom>
            <a:avLst/>
            <a:gdLst>
              <a:gd name="connsiteX0" fmla="*/ 0 w 534256"/>
              <a:gd name="connsiteY0" fmla="*/ 0 h 3883631"/>
              <a:gd name="connsiteX1" fmla="*/ 503434 w 534256"/>
              <a:gd name="connsiteY1" fmla="*/ 1202076 h 3883631"/>
              <a:gd name="connsiteX2" fmla="*/ 534256 w 534256"/>
              <a:gd name="connsiteY2" fmla="*/ 1633591 h 3883631"/>
              <a:gd name="connsiteX3" fmla="*/ 421241 w 534256"/>
              <a:gd name="connsiteY3" fmla="*/ 3102795 h 3883631"/>
              <a:gd name="connsiteX4" fmla="*/ 267128 w 534256"/>
              <a:gd name="connsiteY4" fmla="*/ 3883631 h 3883631"/>
              <a:gd name="connsiteX5" fmla="*/ 267128 w 534256"/>
              <a:gd name="connsiteY5" fmla="*/ 3883631 h 388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4256" h="3883631">
                <a:moveTo>
                  <a:pt x="0" y="0"/>
                </a:moveTo>
                <a:lnTo>
                  <a:pt x="503434" y="1202076"/>
                </a:lnTo>
                <a:lnTo>
                  <a:pt x="534256" y="1633591"/>
                </a:lnTo>
                <a:lnTo>
                  <a:pt x="421241" y="3102795"/>
                </a:lnTo>
                <a:lnTo>
                  <a:pt x="267128" y="3883631"/>
                </a:lnTo>
                <a:lnTo>
                  <a:pt x="267128" y="3883631"/>
                </a:lnTo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ular Callout 42">
            <a:extLst>
              <a:ext uri="{FF2B5EF4-FFF2-40B4-BE49-F238E27FC236}">
                <a16:creationId xmlns:a16="http://schemas.microsoft.com/office/drawing/2014/main" id="{CA0174D9-054C-CAD7-FB5B-1E614524BD2A}"/>
              </a:ext>
            </a:extLst>
          </p:cNvPr>
          <p:cNvSpPr/>
          <p:nvPr/>
        </p:nvSpPr>
        <p:spPr>
          <a:xfrm>
            <a:off x="3667664" y="3562876"/>
            <a:ext cx="1109819" cy="254716"/>
          </a:xfrm>
          <a:prstGeom prst="wedgeRectCallout">
            <a:avLst>
              <a:gd name="adj1" fmla="val 46145"/>
              <a:gd name="adj2" fmla="val -187839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Private Drive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5AB37B-5C61-F1A0-E0F4-D10EB978F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</p:spTree>
    <p:extLst>
      <p:ext uri="{BB962C8B-B14F-4D97-AF65-F5344CB8AC3E}">
        <p14:creationId xmlns:p14="http://schemas.microsoft.com/office/powerpoint/2010/main" val="1904658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Sepulveda Corridor Pt 3 of 3 / </a:t>
            </a:r>
            <a:r>
              <a:rPr lang="en-US" sz="2400" dirty="0"/>
              <a:t>WPDR 19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406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205813"/>
            <a:ext cx="10925175" cy="539336"/>
          </a:xfrm>
        </p:spPr>
        <p:txBody>
          <a:bodyPr>
            <a:normAutofit fontScale="90000"/>
          </a:bodyPr>
          <a:lstStyle/>
          <a:p>
            <a:r>
              <a:rPr lang="en-US" dirty="0"/>
              <a:t>HHLA Area / </a:t>
            </a:r>
            <a:r>
              <a:rPr lang="en-US" sz="3600" dirty="0"/>
              <a:t>WPDR 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31E95-00D3-23C9-AF40-0679012D1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1" t="18441" r="23992" b="72460"/>
          <a:stretch/>
        </p:blipFill>
        <p:spPr>
          <a:xfrm>
            <a:off x="428626" y="904462"/>
            <a:ext cx="2509784" cy="1109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FA37F0-F961-FBC2-B225-245B72926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060658"/>
            <a:ext cx="5372100" cy="41275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AEBC7FF3-80AD-1140-98AF-48494C33F980}"/>
              </a:ext>
            </a:extLst>
          </p:cNvPr>
          <p:cNvSpPr/>
          <p:nvPr/>
        </p:nvSpPr>
        <p:spPr>
          <a:xfrm>
            <a:off x="1515500" y="2862517"/>
            <a:ext cx="4037428" cy="2813538"/>
          </a:xfrm>
          <a:custGeom>
            <a:avLst/>
            <a:gdLst>
              <a:gd name="connsiteX0" fmla="*/ 0 w 4037428"/>
              <a:gd name="connsiteY0" fmla="*/ 0 h 2813538"/>
              <a:gd name="connsiteX1" fmla="*/ 4037428 w 4037428"/>
              <a:gd name="connsiteY1" fmla="*/ 2813538 h 2813538"/>
              <a:gd name="connsiteX2" fmla="*/ 211016 w 4037428"/>
              <a:gd name="connsiteY2" fmla="*/ 2799470 h 2813538"/>
              <a:gd name="connsiteX3" fmla="*/ 253219 w 4037428"/>
              <a:gd name="connsiteY3" fmla="*/ 2363372 h 2813538"/>
              <a:gd name="connsiteX4" fmla="*/ 253219 w 4037428"/>
              <a:gd name="connsiteY4" fmla="*/ 1561513 h 2813538"/>
              <a:gd name="connsiteX5" fmla="*/ 182880 w 4037428"/>
              <a:gd name="connsiteY5" fmla="*/ 773723 h 2813538"/>
              <a:gd name="connsiteX6" fmla="*/ 28136 w 4037428"/>
              <a:gd name="connsiteY6" fmla="*/ 112541 h 2813538"/>
              <a:gd name="connsiteX7" fmla="*/ 28136 w 4037428"/>
              <a:gd name="connsiteY7" fmla="*/ 112541 h 2813538"/>
              <a:gd name="connsiteX8" fmla="*/ 534573 w 4037428"/>
              <a:gd name="connsiteY8" fmla="*/ 323556 h 2813538"/>
              <a:gd name="connsiteX9" fmla="*/ 633047 w 4037428"/>
              <a:gd name="connsiteY9" fmla="*/ 393895 h 281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7428" h="2813538">
                <a:moveTo>
                  <a:pt x="0" y="0"/>
                </a:moveTo>
                <a:lnTo>
                  <a:pt x="4037428" y="2813538"/>
                </a:lnTo>
                <a:lnTo>
                  <a:pt x="211016" y="2799470"/>
                </a:lnTo>
                <a:lnTo>
                  <a:pt x="253219" y="2363372"/>
                </a:lnTo>
                <a:lnTo>
                  <a:pt x="253219" y="1561513"/>
                </a:lnTo>
                <a:lnTo>
                  <a:pt x="182880" y="773723"/>
                </a:lnTo>
                <a:lnTo>
                  <a:pt x="28136" y="112541"/>
                </a:lnTo>
                <a:lnTo>
                  <a:pt x="28136" y="112541"/>
                </a:lnTo>
                <a:lnTo>
                  <a:pt x="534573" y="323556"/>
                </a:lnTo>
                <a:lnTo>
                  <a:pt x="633047" y="393895"/>
                </a:lnTo>
              </a:path>
            </a:pathLst>
          </a:custGeom>
          <a:noFill/>
          <a:ln w="50800">
            <a:solidFill>
              <a:srgbClr val="FF85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4267CC2-17EB-63A5-28CA-7F48FDC0E95E}"/>
              </a:ext>
            </a:extLst>
          </p:cNvPr>
          <p:cNvGrpSpPr/>
          <p:nvPr/>
        </p:nvGrpSpPr>
        <p:grpSpPr>
          <a:xfrm>
            <a:off x="9934310" y="5017100"/>
            <a:ext cx="2838980" cy="1351310"/>
            <a:chOff x="9420765" y="5262035"/>
            <a:chExt cx="2838980" cy="135131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4C510B-58F2-0151-0819-C70FDC532711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1E253E-9D49-BE03-686E-B0C8580C3702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4131176-5452-B87A-E790-C66DE3BEA929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E424D4-614B-0FF4-0856-C8290E64FB3D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R3-1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0B17204-F082-7360-0BB6-7C00861D1C3A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7A72B2D-402F-08F0-C7E9-E385891FC1A3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58CFE0-46F1-2770-0665-0BB9D28BEB0F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438B23-5CDE-D843-B050-32A852FE51ED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R2-1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1E4192D-C76A-58F2-1B57-6BB21776B6B2}"/>
              </a:ext>
            </a:extLst>
          </p:cNvPr>
          <p:cNvSpPr txBox="1"/>
          <p:nvPr/>
        </p:nvSpPr>
        <p:spPr>
          <a:xfrm>
            <a:off x="10025822" y="5659613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762D31-0BA5-E123-5546-35E8F094C26C}"/>
              </a:ext>
            </a:extLst>
          </p:cNvPr>
          <p:cNvSpPr txBox="1"/>
          <p:nvPr/>
        </p:nvSpPr>
        <p:spPr>
          <a:xfrm>
            <a:off x="10057490" y="5353292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A857DD-5C24-4B3A-AF70-82DFC923AF12}"/>
              </a:ext>
            </a:extLst>
          </p:cNvPr>
          <p:cNvSpPr txBox="1"/>
          <p:nvPr/>
        </p:nvSpPr>
        <p:spPr>
          <a:xfrm>
            <a:off x="5880878" y="4063166"/>
            <a:ext cx="354786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Currently: 2 larger R1 parcels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Green space with volleyball </a:t>
            </a:r>
            <a:r>
              <a:rPr lang="en-US" sz="1400" dirty="0" err="1"/>
              <a:t>etc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Owned by commercial immediately adjacent?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Area already high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Plannings take on FA and where that could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Precedent set by the right at corner of Sepulveda and Centinela.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Dinah’s project: 8 stories…well below FA potential </a:t>
            </a:r>
          </a:p>
        </p:txBody>
      </p:sp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777D686F-2EB4-0E90-F0F9-B09DBDCBAC14}"/>
              </a:ext>
            </a:extLst>
          </p:cNvPr>
          <p:cNvSpPr/>
          <p:nvPr/>
        </p:nvSpPr>
        <p:spPr>
          <a:xfrm>
            <a:off x="44467" y="5239961"/>
            <a:ext cx="1518333" cy="399898"/>
          </a:xfrm>
          <a:prstGeom prst="wedgeRectCallout">
            <a:avLst>
              <a:gd name="adj1" fmla="val 80742"/>
              <a:gd name="adj2" fmla="val -2293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R1 = open space amenity (private)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C0AC0-3B9E-095A-3186-7A6D6DB60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20" y="5686693"/>
            <a:ext cx="1614636" cy="117972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558E8E-2F58-7D8B-9387-967AC6CC451A}"/>
              </a:ext>
            </a:extLst>
          </p:cNvPr>
          <p:cNvCxnSpPr/>
          <p:nvPr/>
        </p:nvCxnSpPr>
        <p:spPr>
          <a:xfrm>
            <a:off x="172720" y="6309935"/>
            <a:ext cx="255905" cy="0"/>
          </a:xfrm>
          <a:prstGeom prst="straightConnector1">
            <a:avLst/>
          </a:prstGeom>
          <a:ln w="12700">
            <a:solidFill>
              <a:srgbClr val="FFFF0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A9506D-BF4A-46B7-28FC-31F1FF4A8D42}"/>
              </a:ext>
            </a:extLst>
          </p:cNvPr>
          <p:cNvCxnSpPr>
            <a:cxnSpLocks/>
          </p:cNvCxnSpPr>
          <p:nvPr/>
        </p:nvCxnSpPr>
        <p:spPr>
          <a:xfrm flipV="1">
            <a:off x="233045" y="6511925"/>
            <a:ext cx="195580" cy="194885"/>
          </a:xfrm>
          <a:prstGeom prst="straightConnector1">
            <a:avLst/>
          </a:prstGeom>
          <a:ln w="12700">
            <a:solidFill>
              <a:srgbClr val="FFFF0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C989248-839B-CB17-B7E2-711CC436B442}"/>
              </a:ext>
            </a:extLst>
          </p:cNvPr>
          <p:cNvCxnSpPr>
            <a:cxnSpLocks/>
          </p:cNvCxnSpPr>
          <p:nvPr/>
        </p:nvCxnSpPr>
        <p:spPr>
          <a:xfrm flipV="1">
            <a:off x="781050" y="6506784"/>
            <a:ext cx="0" cy="200026"/>
          </a:xfrm>
          <a:prstGeom prst="straightConnector1">
            <a:avLst/>
          </a:prstGeom>
          <a:ln w="12700">
            <a:solidFill>
              <a:srgbClr val="FFFF0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06F48E-4D88-51ED-D630-A9E241E4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C53D1B-8E65-14E8-C8B7-55D6329905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097" y="879599"/>
            <a:ext cx="6521877" cy="29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90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HHLA Area / </a:t>
            </a:r>
            <a:r>
              <a:rPr lang="en-US" sz="2400" dirty="0"/>
              <a:t>WPDR 25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157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 </a:t>
            </a:r>
            <a:r>
              <a:rPr lang="en-US" dirty="0" err="1"/>
              <a:t>Tijera</a:t>
            </a:r>
            <a:r>
              <a:rPr lang="en-US" dirty="0"/>
              <a:t>	/ </a:t>
            </a:r>
            <a:r>
              <a:rPr lang="en-US" sz="3600" dirty="0"/>
              <a:t>WPDR 14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28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9E7E2C-A66A-C3B9-A35F-6B7CE3DA5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52" t="28581" r="18709" b="52738"/>
          <a:stretch/>
        </p:blipFill>
        <p:spPr>
          <a:xfrm>
            <a:off x="428626" y="970259"/>
            <a:ext cx="1654454" cy="15674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D89175D-1AF7-FDC1-2FFC-DB1016CCC6F9}"/>
              </a:ext>
            </a:extLst>
          </p:cNvPr>
          <p:cNvGrpSpPr/>
          <p:nvPr/>
        </p:nvGrpSpPr>
        <p:grpSpPr>
          <a:xfrm>
            <a:off x="10185473" y="5005040"/>
            <a:ext cx="2838980" cy="1351310"/>
            <a:chOff x="9420765" y="5262035"/>
            <a:chExt cx="2838980" cy="13513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1A9B7B-2E05-34AB-7927-4EE1AA4BADF5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FEAE32-0AE6-B1CB-990C-C0E75F713002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1C3B27-178E-4925-A20E-AA0A00187801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E0FE18-AC79-3FDB-3E86-74165D61ED31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R3-1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1CDBC2D-CC98-519F-6A1C-A39D85658FE5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CC4975-63C9-B8E5-70E2-ADBE48B25D03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8463785-416B-CC4E-75FE-CD9CC53FA1EE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C5326D-32B2-AA7B-67D5-4CB85E45E4BB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R2-1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B372664-B7B6-8E6F-A8CD-25F81BACAD61}"/>
              </a:ext>
            </a:extLst>
          </p:cNvPr>
          <p:cNvSpPr txBox="1"/>
          <p:nvPr/>
        </p:nvSpPr>
        <p:spPr>
          <a:xfrm>
            <a:off x="10279719" y="5008196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979C8A-E3CD-9DC1-9A7C-784EED7495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684" y="2588526"/>
            <a:ext cx="4450616" cy="4231374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C4E4AE46-7893-4BA3-8350-35F03F053CC6}"/>
              </a:ext>
            </a:extLst>
          </p:cNvPr>
          <p:cNvSpPr/>
          <p:nvPr/>
        </p:nvSpPr>
        <p:spPr>
          <a:xfrm>
            <a:off x="810322" y="4021873"/>
            <a:ext cx="2981093" cy="2282283"/>
          </a:xfrm>
          <a:custGeom>
            <a:avLst/>
            <a:gdLst>
              <a:gd name="connsiteX0" fmla="*/ 0 w 2981093"/>
              <a:gd name="connsiteY0" fmla="*/ 2051825 h 2282283"/>
              <a:gd name="connsiteX1" fmla="*/ 237893 w 2981093"/>
              <a:gd name="connsiteY1" fmla="*/ 2282283 h 2282283"/>
              <a:gd name="connsiteX2" fmla="*/ 646771 w 2981093"/>
              <a:gd name="connsiteY2" fmla="*/ 1903142 h 2282283"/>
              <a:gd name="connsiteX3" fmla="*/ 825190 w 2981093"/>
              <a:gd name="connsiteY3" fmla="*/ 2282283 h 2282283"/>
              <a:gd name="connsiteX4" fmla="*/ 1070517 w 2981093"/>
              <a:gd name="connsiteY4" fmla="*/ 2155903 h 2282283"/>
              <a:gd name="connsiteX5" fmla="*/ 1063083 w 2981093"/>
              <a:gd name="connsiteY5" fmla="*/ 2044390 h 2282283"/>
              <a:gd name="connsiteX6" fmla="*/ 1769327 w 2981093"/>
              <a:gd name="connsiteY6" fmla="*/ 1256371 h 2282283"/>
              <a:gd name="connsiteX7" fmla="*/ 2981093 w 2981093"/>
              <a:gd name="connsiteY7" fmla="*/ 0 h 2282283"/>
              <a:gd name="connsiteX8" fmla="*/ 2981093 w 2981093"/>
              <a:gd name="connsiteY8" fmla="*/ 0 h 228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1093" h="2282283">
                <a:moveTo>
                  <a:pt x="0" y="2051825"/>
                </a:moveTo>
                <a:lnTo>
                  <a:pt x="237893" y="2282283"/>
                </a:lnTo>
                <a:lnTo>
                  <a:pt x="646771" y="1903142"/>
                </a:lnTo>
                <a:lnTo>
                  <a:pt x="825190" y="2282283"/>
                </a:lnTo>
                <a:lnTo>
                  <a:pt x="1070517" y="2155903"/>
                </a:lnTo>
                <a:lnTo>
                  <a:pt x="1063083" y="2044390"/>
                </a:lnTo>
                <a:lnTo>
                  <a:pt x="1769327" y="1256371"/>
                </a:lnTo>
                <a:lnTo>
                  <a:pt x="2981093" y="0"/>
                </a:lnTo>
                <a:lnTo>
                  <a:pt x="2981093" y="0"/>
                </a:lnTo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20A60D4-1F28-06C0-9584-07595C4D6191}"/>
              </a:ext>
            </a:extLst>
          </p:cNvPr>
          <p:cNvSpPr/>
          <p:nvPr/>
        </p:nvSpPr>
        <p:spPr>
          <a:xfrm>
            <a:off x="825190" y="3226420"/>
            <a:ext cx="3271025" cy="2862146"/>
          </a:xfrm>
          <a:custGeom>
            <a:avLst/>
            <a:gdLst>
              <a:gd name="connsiteX0" fmla="*/ 3010830 w 3271025"/>
              <a:gd name="connsiteY0" fmla="*/ 780585 h 2862146"/>
              <a:gd name="connsiteX1" fmla="*/ 3256156 w 3271025"/>
              <a:gd name="connsiteY1" fmla="*/ 914400 h 2862146"/>
              <a:gd name="connsiteX2" fmla="*/ 3271025 w 3271025"/>
              <a:gd name="connsiteY2" fmla="*/ 617034 h 2862146"/>
              <a:gd name="connsiteX3" fmla="*/ 2906751 w 3271025"/>
              <a:gd name="connsiteY3" fmla="*/ 364273 h 2862146"/>
              <a:gd name="connsiteX4" fmla="*/ 2973659 w 3271025"/>
              <a:gd name="connsiteY4" fmla="*/ 185853 h 2862146"/>
              <a:gd name="connsiteX5" fmla="*/ 2772937 w 3271025"/>
              <a:gd name="connsiteY5" fmla="*/ 0 h 2862146"/>
              <a:gd name="connsiteX6" fmla="*/ 0 w 3271025"/>
              <a:gd name="connsiteY6" fmla="*/ 2862146 h 2862146"/>
              <a:gd name="connsiteX7" fmla="*/ 0 w 3271025"/>
              <a:gd name="connsiteY7" fmla="*/ 2862146 h 2862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1025" h="2862146">
                <a:moveTo>
                  <a:pt x="3010830" y="780585"/>
                </a:moveTo>
                <a:lnTo>
                  <a:pt x="3256156" y="914400"/>
                </a:lnTo>
                <a:lnTo>
                  <a:pt x="3271025" y="617034"/>
                </a:lnTo>
                <a:lnTo>
                  <a:pt x="2906751" y="364273"/>
                </a:lnTo>
                <a:lnTo>
                  <a:pt x="2973659" y="185853"/>
                </a:lnTo>
                <a:lnTo>
                  <a:pt x="2772937" y="0"/>
                </a:lnTo>
                <a:lnTo>
                  <a:pt x="0" y="2862146"/>
                </a:lnTo>
                <a:lnTo>
                  <a:pt x="0" y="2862146"/>
                </a:lnTo>
              </a:path>
            </a:pathLst>
          </a:custGeom>
          <a:noFill/>
          <a:ln w="476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B24F06-70BD-B6B6-AC04-931BF75167D0}"/>
              </a:ext>
            </a:extLst>
          </p:cNvPr>
          <p:cNvSpPr txBox="1"/>
          <p:nvPr/>
        </p:nvSpPr>
        <p:spPr>
          <a:xfrm>
            <a:off x="10279719" y="5309524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20B7465-9CE8-DB70-AB24-DB3F0C7C6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1433C-FB16-AF55-B685-89258D833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225" y="634794"/>
            <a:ext cx="6538385" cy="3102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B14FE0-EEDF-132D-C3BF-B188D5077CBD}"/>
              </a:ext>
            </a:extLst>
          </p:cNvPr>
          <p:cNvSpPr txBox="1"/>
          <p:nvPr/>
        </p:nvSpPr>
        <p:spPr>
          <a:xfrm>
            <a:off x="4940751" y="3930771"/>
            <a:ext cx="65113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R1 conversion</a:t>
            </a:r>
          </a:p>
        </p:txBody>
      </p:sp>
    </p:spTree>
    <p:extLst>
      <p:ext uri="{BB962C8B-B14F-4D97-AF65-F5344CB8AC3E}">
        <p14:creationId xmlns:p14="http://schemas.microsoft.com/office/powerpoint/2010/main" val="1129307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La </a:t>
            </a:r>
            <a:r>
              <a:rPr lang="en-US" sz="3200" dirty="0" err="1"/>
              <a:t>Tijera</a:t>
            </a:r>
            <a:r>
              <a:rPr lang="en-US" sz="3200" dirty="0"/>
              <a:t>	/ </a:t>
            </a:r>
            <a:r>
              <a:rPr lang="en-US" sz="2400" dirty="0"/>
              <a:t>WPDR 14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213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</a:t>
            </a:r>
            <a:r>
              <a:rPr lang="en-US" sz="2000" dirty="0"/>
              <a:t>Overall Commercial </a:t>
            </a:r>
            <a:r>
              <a:rPr lang="en-US" sz="2000" dirty="0" err="1"/>
              <a:t>UpZoning</a:t>
            </a:r>
            <a:r>
              <a:rPr lang="en-US" sz="2000" dirty="0"/>
              <a:t> Strategy to Increase Density on NCWP Arterials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274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 </a:t>
            </a:r>
            <a:r>
              <a:rPr lang="en-US" dirty="0" err="1"/>
              <a:t>Tijera</a:t>
            </a:r>
            <a:r>
              <a:rPr lang="en-US" dirty="0"/>
              <a:t>	/ </a:t>
            </a:r>
            <a:r>
              <a:rPr lang="en-US" sz="3600" dirty="0"/>
              <a:t>WPDR 15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30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9E7E2C-A66A-C3B9-A35F-6B7CE3DA5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52" t="28581" r="18709" b="52738"/>
          <a:stretch/>
        </p:blipFill>
        <p:spPr>
          <a:xfrm>
            <a:off x="428626" y="1059159"/>
            <a:ext cx="1559313" cy="14773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D89175D-1AF7-FDC1-2FFC-DB1016CCC6F9}"/>
              </a:ext>
            </a:extLst>
          </p:cNvPr>
          <p:cNvGrpSpPr/>
          <p:nvPr/>
        </p:nvGrpSpPr>
        <p:grpSpPr>
          <a:xfrm>
            <a:off x="9074776" y="5370165"/>
            <a:ext cx="2838980" cy="1351310"/>
            <a:chOff x="9420765" y="5262035"/>
            <a:chExt cx="2838980" cy="13513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1A9B7B-2E05-34AB-7927-4EE1AA4BADF5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FEAE32-0AE6-B1CB-990C-C0E75F713002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1C3B27-178E-4925-A20E-AA0A00187801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E0FE18-AC79-3FDB-3E86-74165D61ED31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R3-1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1CDBC2D-CC98-519F-6A1C-A39D85658FE5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CC4975-63C9-B8E5-70E2-ADBE48B25D03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8463785-416B-CC4E-75FE-CD9CC53FA1EE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C5326D-32B2-AA7B-67D5-4CB85E45E4BB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R2-1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A9C08FA-6D5E-D039-8657-DEE348AEA513}"/>
              </a:ext>
            </a:extLst>
          </p:cNvPr>
          <p:cNvSpPr txBox="1"/>
          <p:nvPr/>
        </p:nvSpPr>
        <p:spPr>
          <a:xfrm>
            <a:off x="9166344" y="5374660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372664-B7B6-8E6F-A8CD-25F81BACAD61}"/>
              </a:ext>
            </a:extLst>
          </p:cNvPr>
          <p:cNvSpPr txBox="1"/>
          <p:nvPr/>
        </p:nvSpPr>
        <p:spPr>
          <a:xfrm>
            <a:off x="9158564" y="5709407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017CC7BB-B4C9-EE82-D0D2-9D43A098B5A5}"/>
              </a:ext>
            </a:extLst>
          </p:cNvPr>
          <p:cNvSpPr/>
          <p:nvPr/>
        </p:nvSpPr>
        <p:spPr>
          <a:xfrm>
            <a:off x="4114800" y="2895600"/>
            <a:ext cx="725714" cy="1023257"/>
          </a:xfrm>
          <a:custGeom>
            <a:avLst/>
            <a:gdLst>
              <a:gd name="connsiteX0" fmla="*/ 50800 w 725714"/>
              <a:gd name="connsiteY0" fmla="*/ 0 h 1023257"/>
              <a:gd name="connsiteX1" fmla="*/ 232229 w 725714"/>
              <a:gd name="connsiteY1" fmla="*/ 210457 h 1023257"/>
              <a:gd name="connsiteX2" fmla="*/ 50800 w 725714"/>
              <a:gd name="connsiteY2" fmla="*/ 435429 h 1023257"/>
              <a:gd name="connsiteX3" fmla="*/ 0 w 725714"/>
              <a:gd name="connsiteY3" fmla="*/ 740229 h 1023257"/>
              <a:gd name="connsiteX4" fmla="*/ 94343 w 725714"/>
              <a:gd name="connsiteY4" fmla="*/ 849086 h 1023257"/>
              <a:gd name="connsiteX5" fmla="*/ 283029 w 725714"/>
              <a:gd name="connsiteY5" fmla="*/ 878114 h 1023257"/>
              <a:gd name="connsiteX6" fmla="*/ 428171 w 725714"/>
              <a:gd name="connsiteY6" fmla="*/ 994229 h 1023257"/>
              <a:gd name="connsiteX7" fmla="*/ 587829 w 725714"/>
              <a:gd name="connsiteY7" fmla="*/ 1023257 h 1023257"/>
              <a:gd name="connsiteX8" fmla="*/ 725714 w 725714"/>
              <a:gd name="connsiteY8" fmla="*/ 1001486 h 1023257"/>
              <a:gd name="connsiteX9" fmla="*/ 725714 w 725714"/>
              <a:gd name="connsiteY9" fmla="*/ 1001486 h 1023257"/>
              <a:gd name="connsiteX10" fmla="*/ 725714 w 725714"/>
              <a:gd name="connsiteY10" fmla="*/ 1001486 h 1023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5714" h="1023257">
                <a:moveTo>
                  <a:pt x="50800" y="0"/>
                </a:moveTo>
                <a:lnTo>
                  <a:pt x="232229" y="210457"/>
                </a:lnTo>
                <a:lnTo>
                  <a:pt x="50800" y="435429"/>
                </a:lnTo>
                <a:lnTo>
                  <a:pt x="0" y="740229"/>
                </a:lnTo>
                <a:lnTo>
                  <a:pt x="94343" y="849086"/>
                </a:lnTo>
                <a:lnTo>
                  <a:pt x="283029" y="878114"/>
                </a:lnTo>
                <a:lnTo>
                  <a:pt x="428171" y="994229"/>
                </a:lnTo>
                <a:lnTo>
                  <a:pt x="587829" y="1023257"/>
                </a:lnTo>
                <a:lnTo>
                  <a:pt x="725714" y="1001486"/>
                </a:lnTo>
                <a:lnTo>
                  <a:pt x="725714" y="1001486"/>
                </a:lnTo>
                <a:lnTo>
                  <a:pt x="725714" y="1001486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770744-5C75-ADBE-A410-512B4968A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50" y="2626057"/>
            <a:ext cx="5003197" cy="4071304"/>
          </a:xfrm>
          <a:prstGeom prst="rect">
            <a:avLst/>
          </a:prstGeom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E74DF2CB-1AA6-7A54-B1CD-61F955750E4D}"/>
              </a:ext>
            </a:extLst>
          </p:cNvPr>
          <p:cNvSpPr/>
          <p:nvPr/>
        </p:nvSpPr>
        <p:spPr>
          <a:xfrm>
            <a:off x="1962364" y="2825393"/>
            <a:ext cx="3308279" cy="3976099"/>
          </a:xfrm>
          <a:custGeom>
            <a:avLst/>
            <a:gdLst>
              <a:gd name="connsiteX0" fmla="*/ 2393879 w 3308279"/>
              <a:gd name="connsiteY0" fmla="*/ 0 h 3976099"/>
              <a:gd name="connsiteX1" fmla="*/ 2578814 w 3308279"/>
              <a:gd name="connsiteY1" fmla="*/ 226032 h 3976099"/>
              <a:gd name="connsiteX2" fmla="*/ 2383605 w 3308279"/>
              <a:gd name="connsiteY2" fmla="*/ 441789 h 3976099"/>
              <a:gd name="connsiteX3" fmla="*/ 2342508 w 3308279"/>
              <a:gd name="connsiteY3" fmla="*/ 770562 h 3976099"/>
              <a:gd name="connsiteX4" fmla="*/ 2445249 w 3308279"/>
              <a:gd name="connsiteY4" fmla="*/ 852755 h 3976099"/>
              <a:gd name="connsiteX5" fmla="*/ 2496620 w 3308279"/>
              <a:gd name="connsiteY5" fmla="*/ 914400 h 3976099"/>
              <a:gd name="connsiteX6" fmla="*/ 2630184 w 3308279"/>
              <a:gd name="connsiteY6" fmla="*/ 904126 h 3976099"/>
              <a:gd name="connsiteX7" fmla="*/ 2815119 w 3308279"/>
              <a:gd name="connsiteY7" fmla="*/ 1058238 h 3976099"/>
              <a:gd name="connsiteX8" fmla="*/ 3308279 w 3308279"/>
              <a:gd name="connsiteY8" fmla="*/ 1047964 h 3976099"/>
              <a:gd name="connsiteX9" fmla="*/ 3298005 w 3308279"/>
              <a:gd name="connsiteY9" fmla="*/ 1294544 h 3976099"/>
              <a:gd name="connsiteX10" fmla="*/ 2702103 w 3308279"/>
              <a:gd name="connsiteY10" fmla="*/ 1294544 h 3976099"/>
              <a:gd name="connsiteX11" fmla="*/ 2465798 w 3308279"/>
              <a:gd name="connsiteY11" fmla="*/ 1448656 h 3976099"/>
              <a:gd name="connsiteX12" fmla="*/ 236306 w 3308279"/>
              <a:gd name="connsiteY12" fmla="*/ 3873358 h 3976099"/>
              <a:gd name="connsiteX13" fmla="*/ 0 w 3308279"/>
              <a:gd name="connsiteY13" fmla="*/ 3976099 h 3976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08279" h="3976099">
                <a:moveTo>
                  <a:pt x="2393879" y="0"/>
                </a:moveTo>
                <a:lnTo>
                  <a:pt x="2578814" y="226032"/>
                </a:lnTo>
                <a:lnTo>
                  <a:pt x="2383605" y="441789"/>
                </a:lnTo>
                <a:lnTo>
                  <a:pt x="2342508" y="770562"/>
                </a:lnTo>
                <a:lnTo>
                  <a:pt x="2445249" y="852755"/>
                </a:lnTo>
                <a:lnTo>
                  <a:pt x="2496620" y="914400"/>
                </a:lnTo>
                <a:lnTo>
                  <a:pt x="2630184" y="904126"/>
                </a:lnTo>
                <a:lnTo>
                  <a:pt x="2815119" y="1058238"/>
                </a:lnTo>
                <a:lnTo>
                  <a:pt x="3308279" y="1047964"/>
                </a:lnTo>
                <a:lnTo>
                  <a:pt x="3298005" y="1294544"/>
                </a:lnTo>
                <a:lnTo>
                  <a:pt x="2702103" y="1294544"/>
                </a:lnTo>
                <a:lnTo>
                  <a:pt x="2465798" y="1448656"/>
                </a:lnTo>
                <a:lnTo>
                  <a:pt x="236306" y="3873358"/>
                </a:lnTo>
                <a:lnTo>
                  <a:pt x="0" y="3976099"/>
                </a:lnTo>
              </a:path>
            </a:pathLst>
          </a:custGeom>
          <a:noFill/>
          <a:ln w="476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8BC74E7-2C57-2302-AB86-6AC36E5227BE}"/>
              </a:ext>
            </a:extLst>
          </p:cNvPr>
          <p:cNvSpPr/>
          <p:nvPr/>
        </p:nvSpPr>
        <p:spPr>
          <a:xfrm>
            <a:off x="1297858" y="2846439"/>
            <a:ext cx="3082413" cy="3790335"/>
          </a:xfrm>
          <a:custGeom>
            <a:avLst/>
            <a:gdLst>
              <a:gd name="connsiteX0" fmla="*/ 973394 w 3082413"/>
              <a:gd name="connsiteY0" fmla="*/ 3790335 h 3790335"/>
              <a:gd name="connsiteX1" fmla="*/ 663677 w 3082413"/>
              <a:gd name="connsiteY1" fmla="*/ 3569109 h 3790335"/>
              <a:gd name="connsiteX2" fmla="*/ 796413 w 3082413"/>
              <a:gd name="connsiteY2" fmla="*/ 3347884 h 3790335"/>
              <a:gd name="connsiteX3" fmla="*/ 648929 w 3082413"/>
              <a:gd name="connsiteY3" fmla="*/ 3244645 h 3790335"/>
              <a:gd name="connsiteX4" fmla="*/ 132736 w 3082413"/>
              <a:gd name="connsiteY4" fmla="*/ 3451122 h 3790335"/>
              <a:gd name="connsiteX5" fmla="*/ 0 w 3082413"/>
              <a:gd name="connsiteY5" fmla="*/ 2890684 h 3790335"/>
              <a:gd name="connsiteX6" fmla="*/ 73742 w 3082413"/>
              <a:gd name="connsiteY6" fmla="*/ 2816942 h 3790335"/>
              <a:gd name="connsiteX7" fmla="*/ 412955 w 3082413"/>
              <a:gd name="connsiteY7" fmla="*/ 2846438 h 3790335"/>
              <a:gd name="connsiteX8" fmla="*/ 663677 w 3082413"/>
              <a:gd name="connsiteY8" fmla="*/ 2993922 h 3790335"/>
              <a:gd name="connsiteX9" fmla="*/ 1474839 w 3082413"/>
              <a:gd name="connsiteY9" fmla="*/ 2123767 h 3790335"/>
              <a:gd name="connsiteX10" fmla="*/ 2684207 w 3082413"/>
              <a:gd name="connsiteY10" fmla="*/ 855406 h 3790335"/>
              <a:gd name="connsiteX11" fmla="*/ 2757948 w 3082413"/>
              <a:gd name="connsiteY11" fmla="*/ 560438 h 3790335"/>
              <a:gd name="connsiteX12" fmla="*/ 2831690 w 3082413"/>
              <a:gd name="connsiteY12" fmla="*/ 250722 h 3790335"/>
              <a:gd name="connsiteX13" fmla="*/ 2964426 w 3082413"/>
              <a:gd name="connsiteY13" fmla="*/ 58993 h 3790335"/>
              <a:gd name="connsiteX14" fmla="*/ 3082413 w 3082413"/>
              <a:gd name="connsiteY14" fmla="*/ 0 h 3790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82413" h="3790335">
                <a:moveTo>
                  <a:pt x="973394" y="3790335"/>
                </a:moveTo>
                <a:lnTo>
                  <a:pt x="663677" y="3569109"/>
                </a:lnTo>
                <a:lnTo>
                  <a:pt x="796413" y="3347884"/>
                </a:lnTo>
                <a:lnTo>
                  <a:pt x="648929" y="3244645"/>
                </a:lnTo>
                <a:lnTo>
                  <a:pt x="132736" y="3451122"/>
                </a:lnTo>
                <a:lnTo>
                  <a:pt x="0" y="2890684"/>
                </a:lnTo>
                <a:lnTo>
                  <a:pt x="73742" y="2816942"/>
                </a:lnTo>
                <a:lnTo>
                  <a:pt x="412955" y="2846438"/>
                </a:lnTo>
                <a:lnTo>
                  <a:pt x="663677" y="2993922"/>
                </a:lnTo>
                <a:lnTo>
                  <a:pt x="1474839" y="2123767"/>
                </a:lnTo>
                <a:lnTo>
                  <a:pt x="2684207" y="855406"/>
                </a:lnTo>
                <a:lnTo>
                  <a:pt x="2757948" y="560438"/>
                </a:lnTo>
                <a:lnTo>
                  <a:pt x="2831690" y="250722"/>
                </a:lnTo>
                <a:lnTo>
                  <a:pt x="2964426" y="58993"/>
                </a:lnTo>
                <a:lnTo>
                  <a:pt x="3082413" y="0"/>
                </a:lnTo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A7FE6B75-326E-F0CD-DDCE-74348D9E4B3B}"/>
              </a:ext>
            </a:extLst>
          </p:cNvPr>
          <p:cNvSpPr/>
          <p:nvPr/>
        </p:nvSpPr>
        <p:spPr>
          <a:xfrm>
            <a:off x="1961535" y="5239820"/>
            <a:ext cx="812487" cy="851264"/>
          </a:xfrm>
          <a:custGeom>
            <a:avLst/>
            <a:gdLst>
              <a:gd name="connsiteX0" fmla="*/ 1312607 w 1519084"/>
              <a:gd name="connsiteY0" fmla="*/ 0 h 1563329"/>
              <a:gd name="connsiteX1" fmla="*/ 0 w 1519084"/>
              <a:gd name="connsiteY1" fmla="*/ 1371600 h 1563329"/>
              <a:gd name="connsiteX2" fmla="*/ 0 w 1519084"/>
              <a:gd name="connsiteY2" fmla="*/ 1519084 h 1563329"/>
              <a:gd name="connsiteX3" fmla="*/ 147484 w 1519084"/>
              <a:gd name="connsiteY3" fmla="*/ 1563329 h 1563329"/>
              <a:gd name="connsiteX4" fmla="*/ 1519084 w 1519084"/>
              <a:gd name="connsiteY4" fmla="*/ 132735 h 1563329"/>
              <a:gd name="connsiteX5" fmla="*/ 1312607 w 1519084"/>
              <a:gd name="connsiteY5" fmla="*/ 0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9084" h="1563329">
                <a:moveTo>
                  <a:pt x="1312607" y="0"/>
                </a:moveTo>
                <a:lnTo>
                  <a:pt x="0" y="1371600"/>
                </a:lnTo>
                <a:lnTo>
                  <a:pt x="0" y="1519084"/>
                </a:lnTo>
                <a:lnTo>
                  <a:pt x="147484" y="1563329"/>
                </a:lnTo>
                <a:lnTo>
                  <a:pt x="1519084" y="132735"/>
                </a:lnTo>
                <a:lnTo>
                  <a:pt x="1312607" y="0"/>
                </a:lnTo>
                <a:close/>
              </a:path>
            </a:pathLst>
          </a:custGeom>
          <a:solidFill>
            <a:srgbClr val="02FAFA">
              <a:alpha val="5969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0EE023-A844-4003-1ED2-A5EF7E0431D9}"/>
              </a:ext>
            </a:extLst>
          </p:cNvPr>
          <p:cNvGrpSpPr/>
          <p:nvPr/>
        </p:nvGrpSpPr>
        <p:grpSpPr>
          <a:xfrm>
            <a:off x="5553241" y="5106782"/>
            <a:ext cx="3158017" cy="1169551"/>
            <a:chOff x="5532236" y="3222933"/>
            <a:chExt cx="3158017" cy="116955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ECE7E6-166D-E615-F645-4E43ACB4B567}"/>
                </a:ext>
              </a:extLst>
            </p:cNvPr>
            <p:cNvSpPr txBox="1"/>
            <p:nvPr/>
          </p:nvSpPr>
          <p:spPr>
            <a:xfrm>
              <a:off x="5532236" y="3222933"/>
              <a:ext cx="3158017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R1 conversion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Topography difficult on Flight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Lots below La </a:t>
              </a:r>
              <a:r>
                <a:rPr lang="en-US" sz="1400" dirty="0" err="1"/>
                <a:t>Tijera</a:t>
              </a:r>
              <a:r>
                <a:rPr lang="en-US" sz="1400" dirty="0"/>
                <a:t> level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Big dip, lots at various levels relative to La </a:t>
              </a:r>
              <a:r>
                <a:rPr lang="en-US" sz="1400" dirty="0" err="1"/>
                <a:t>Tijera</a:t>
              </a:r>
              <a:endParaRPr lang="en-US" sz="140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E71EE4E-8F3B-C228-19B7-6D481A212762}"/>
                </a:ext>
              </a:extLst>
            </p:cNvPr>
            <p:cNvSpPr/>
            <p:nvPr/>
          </p:nvSpPr>
          <p:spPr>
            <a:xfrm>
              <a:off x="8224542" y="3717716"/>
              <a:ext cx="132735" cy="201141"/>
            </a:xfrm>
            <a:prstGeom prst="rect">
              <a:avLst/>
            </a:prstGeom>
            <a:solidFill>
              <a:srgbClr val="02FA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2506834-A260-F09D-BDF9-E2205531B660}"/>
                </a:ext>
              </a:extLst>
            </p:cNvPr>
            <p:cNvSpPr/>
            <p:nvPr/>
          </p:nvSpPr>
          <p:spPr>
            <a:xfrm>
              <a:off x="8457180" y="3924816"/>
              <a:ext cx="132735" cy="20114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6B3686DA-69AA-E4BD-D3D2-989F0D0BEF9F}"/>
              </a:ext>
            </a:extLst>
          </p:cNvPr>
          <p:cNvSpPr/>
          <p:nvPr/>
        </p:nvSpPr>
        <p:spPr>
          <a:xfrm>
            <a:off x="3662093" y="3784420"/>
            <a:ext cx="516462" cy="517793"/>
          </a:xfrm>
          <a:custGeom>
            <a:avLst/>
            <a:gdLst>
              <a:gd name="connsiteX0" fmla="*/ 0 w 736600"/>
              <a:gd name="connsiteY0" fmla="*/ 546100 h 685800"/>
              <a:gd name="connsiteX1" fmla="*/ 152400 w 736600"/>
              <a:gd name="connsiteY1" fmla="*/ 685800 h 685800"/>
              <a:gd name="connsiteX2" fmla="*/ 736600 w 736600"/>
              <a:gd name="connsiteY2" fmla="*/ 88900 h 685800"/>
              <a:gd name="connsiteX3" fmla="*/ 520700 w 736600"/>
              <a:gd name="connsiteY3" fmla="*/ 0 h 685800"/>
              <a:gd name="connsiteX4" fmla="*/ 0 w 736600"/>
              <a:gd name="connsiteY4" fmla="*/ 5461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685800">
                <a:moveTo>
                  <a:pt x="0" y="546100"/>
                </a:moveTo>
                <a:lnTo>
                  <a:pt x="152400" y="685800"/>
                </a:lnTo>
                <a:lnTo>
                  <a:pt x="736600" y="88900"/>
                </a:lnTo>
                <a:lnTo>
                  <a:pt x="520700" y="0"/>
                </a:lnTo>
                <a:lnTo>
                  <a:pt x="0" y="546100"/>
                </a:lnTo>
                <a:close/>
              </a:path>
            </a:pathLst>
          </a:custGeom>
          <a:solidFill>
            <a:srgbClr val="5B9BD6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8AAF36-326A-70C7-7226-1799B7A7E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192" y="3206380"/>
            <a:ext cx="2496607" cy="2035136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FC84B0E-A140-6BC1-FC4C-5E45E39282DA}"/>
              </a:ext>
            </a:extLst>
          </p:cNvPr>
          <p:cNvCxnSpPr>
            <a:cxnSpLocks/>
          </p:cNvCxnSpPr>
          <p:nvPr/>
        </p:nvCxnSpPr>
        <p:spPr>
          <a:xfrm>
            <a:off x="9998787" y="3918857"/>
            <a:ext cx="0" cy="229146"/>
          </a:xfrm>
          <a:prstGeom prst="straightConnector1">
            <a:avLst/>
          </a:prstGeom>
          <a:ln w="22225">
            <a:solidFill>
              <a:srgbClr val="FFFF00"/>
            </a:solidFill>
            <a:prstDash val="lg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B0D5C1D-0E39-088F-55DC-04B7CE83723B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8378282" y="5268191"/>
            <a:ext cx="478910" cy="433945"/>
          </a:xfrm>
          <a:prstGeom prst="straightConnector1">
            <a:avLst/>
          </a:prstGeom>
          <a:ln w="15875">
            <a:solidFill>
              <a:srgbClr val="02FA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358AFD-BF69-151D-231A-9657E0992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48AC03-FCAA-D9C9-3614-1DC2CFA5D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241" y="130536"/>
            <a:ext cx="5972788" cy="2971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00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La </a:t>
            </a:r>
            <a:r>
              <a:rPr lang="en-US" sz="3200" dirty="0" err="1"/>
              <a:t>Tijera</a:t>
            </a:r>
            <a:r>
              <a:rPr lang="en-US" sz="3200" dirty="0"/>
              <a:t>	/ </a:t>
            </a:r>
            <a:r>
              <a:rPr lang="en-US" sz="2400" dirty="0"/>
              <a:t>WPDR 15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7389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ABEC6-3C74-3E14-EEE5-765AB4815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 </a:t>
            </a:r>
            <a:r>
              <a:rPr lang="en-US" dirty="0" err="1"/>
              <a:t>Tijera</a:t>
            </a:r>
            <a:r>
              <a:rPr lang="en-US" dirty="0"/>
              <a:t>	/ </a:t>
            </a:r>
            <a:r>
              <a:rPr lang="en-US" sz="3600" dirty="0"/>
              <a:t>WPDR 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7D45A2-9767-52D8-41F8-35030F2C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36856-6DA6-5347-15AD-57E08EAFD0CF}"/>
              </a:ext>
            </a:extLst>
          </p:cNvPr>
          <p:cNvSpPr txBox="1"/>
          <p:nvPr/>
        </p:nvSpPr>
        <p:spPr>
          <a:xfrm>
            <a:off x="4409454" y="5088106"/>
            <a:ext cx="41148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Schools consideration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Carousel School - special needs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Westport Heights Elementary (2 blocks down on 79</a:t>
            </a:r>
            <a:r>
              <a:rPr lang="en-US" sz="1400" baseline="30000" dirty="0"/>
              <a:t>th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Other Community-Serving Non-Profits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32D7-2C92-527D-8232-DDD4F9BDF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52" t="28581" r="18709" b="52738"/>
          <a:stretch/>
        </p:blipFill>
        <p:spPr>
          <a:xfrm>
            <a:off x="428626" y="1059159"/>
            <a:ext cx="1559313" cy="14773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F17B74-3125-C426-B95A-323F53EB3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29" y="2690820"/>
            <a:ext cx="3686371" cy="3935743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405B8921-A828-45FB-956B-6FFF200F4C16}"/>
              </a:ext>
            </a:extLst>
          </p:cNvPr>
          <p:cNvSpPr/>
          <p:nvPr/>
        </p:nvSpPr>
        <p:spPr>
          <a:xfrm>
            <a:off x="1505119" y="3835625"/>
            <a:ext cx="1739787" cy="2249586"/>
          </a:xfrm>
          <a:custGeom>
            <a:avLst/>
            <a:gdLst>
              <a:gd name="connsiteX0" fmla="*/ 720191 w 1739787"/>
              <a:gd name="connsiteY0" fmla="*/ 16184 h 2249586"/>
              <a:gd name="connsiteX1" fmla="*/ 817295 w 1739787"/>
              <a:gd name="connsiteY1" fmla="*/ 485522 h 2249586"/>
              <a:gd name="connsiteX2" fmla="*/ 1367554 w 1739787"/>
              <a:gd name="connsiteY2" fmla="*/ 0 h 2249586"/>
              <a:gd name="connsiteX3" fmla="*/ 1739787 w 1739787"/>
              <a:gd name="connsiteY3" fmla="*/ 315589 h 2249586"/>
              <a:gd name="connsiteX4" fmla="*/ 1577946 w 1739787"/>
              <a:gd name="connsiteY4" fmla="*/ 517890 h 2249586"/>
              <a:gd name="connsiteX5" fmla="*/ 1391830 w 1739787"/>
              <a:gd name="connsiteY5" fmla="*/ 752559 h 2249586"/>
              <a:gd name="connsiteX6" fmla="*/ 1343277 w 1739787"/>
              <a:gd name="connsiteY6" fmla="*/ 1124793 h 2249586"/>
              <a:gd name="connsiteX7" fmla="*/ 1343277 w 1739787"/>
              <a:gd name="connsiteY7" fmla="*/ 1529394 h 2249586"/>
              <a:gd name="connsiteX8" fmla="*/ 1294725 w 1739787"/>
              <a:gd name="connsiteY8" fmla="*/ 2249586 h 2249586"/>
              <a:gd name="connsiteX9" fmla="*/ 752559 w 1739787"/>
              <a:gd name="connsiteY9" fmla="*/ 2233402 h 2249586"/>
              <a:gd name="connsiteX10" fmla="*/ 760651 w 1739787"/>
              <a:gd name="connsiteY10" fmla="*/ 1731695 h 2249586"/>
              <a:gd name="connsiteX11" fmla="*/ 194208 w 1739787"/>
              <a:gd name="connsiteY11" fmla="*/ 1205713 h 2249586"/>
              <a:gd name="connsiteX12" fmla="*/ 372233 w 1739787"/>
              <a:gd name="connsiteY12" fmla="*/ 995320 h 2249586"/>
              <a:gd name="connsiteX13" fmla="*/ 0 w 1739787"/>
              <a:gd name="connsiteY13" fmla="*/ 647363 h 2249586"/>
              <a:gd name="connsiteX14" fmla="*/ 720191 w 1739787"/>
              <a:gd name="connsiteY14" fmla="*/ 16184 h 22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39787" h="2249586">
                <a:moveTo>
                  <a:pt x="720191" y="16184"/>
                </a:moveTo>
                <a:lnTo>
                  <a:pt x="817295" y="485522"/>
                </a:lnTo>
                <a:lnTo>
                  <a:pt x="1367554" y="0"/>
                </a:lnTo>
                <a:lnTo>
                  <a:pt x="1739787" y="315589"/>
                </a:lnTo>
                <a:lnTo>
                  <a:pt x="1577946" y="517890"/>
                </a:lnTo>
                <a:lnTo>
                  <a:pt x="1391830" y="752559"/>
                </a:lnTo>
                <a:lnTo>
                  <a:pt x="1343277" y="1124793"/>
                </a:lnTo>
                <a:lnTo>
                  <a:pt x="1343277" y="1529394"/>
                </a:lnTo>
                <a:lnTo>
                  <a:pt x="1294725" y="2249586"/>
                </a:lnTo>
                <a:lnTo>
                  <a:pt x="752559" y="2233402"/>
                </a:lnTo>
                <a:lnTo>
                  <a:pt x="760651" y="1731695"/>
                </a:lnTo>
                <a:lnTo>
                  <a:pt x="194208" y="1205713"/>
                </a:lnTo>
                <a:lnTo>
                  <a:pt x="372233" y="995320"/>
                </a:lnTo>
                <a:lnTo>
                  <a:pt x="0" y="647363"/>
                </a:lnTo>
                <a:lnTo>
                  <a:pt x="720191" y="16184"/>
                </a:lnTo>
                <a:close/>
              </a:path>
            </a:pathLst>
          </a:cu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2773D4-603D-3CE7-3155-F0913B232523}"/>
              </a:ext>
            </a:extLst>
          </p:cNvPr>
          <p:cNvGrpSpPr/>
          <p:nvPr/>
        </p:nvGrpSpPr>
        <p:grpSpPr>
          <a:xfrm>
            <a:off x="9173969" y="5370165"/>
            <a:ext cx="2838980" cy="1351310"/>
            <a:chOff x="9420765" y="5262035"/>
            <a:chExt cx="2838980" cy="135131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CA27BDE-A197-EDC0-B4FA-F4CB424F8B80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426880-FE1A-5E83-EA58-319CC731D7B4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17A6007-2660-B6E9-7DE6-C8D846A9C555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EF13C27-205C-0147-BE66-D97B46BEDCDD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R3-1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CE8AFDA-E2D0-D258-8066-F3603ABC4F3B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8D35B5-7DF4-0ED1-305D-B762162D82D7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41BF25-8B85-3C91-0BF4-092F9D2F1850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4C3762E-7FC3-0605-99A7-7F165D70B0CB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R2-1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C54F185-E43C-2E87-5DF0-EB699586F660}"/>
              </a:ext>
            </a:extLst>
          </p:cNvPr>
          <p:cNvSpPr txBox="1"/>
          <p:nvPr/>
        </p:nvSpPr>
        <p:spPr>
          <a:xfrm>
            <a:off x="9273316" y="6020477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362FBD3-7E3D-BA2B-4720-4CEF6EE572CA}"/>
              </a:ext>
            </a:extLst>
          </p:cNvPr>
          <p:cNvSpPr txBox="1"/>
          <p:nvPr/>
        </p:nvSpPr>
        <p:spPr>
          <a:xfrm>
            <a:off x="9257757" y="5709407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28" name="Rectangular Callout 27">
            <a:extLst>
              <a:ext uri="{FF2B5EF4-FFF2-40B4-BE49-F238E27FC236}">
                <a16:creationId xmlns:a16="http://schemas.microsoft.com/office/drawing/2014/main" id="{4CA53ACB-9D21-03BF-6496-3EAF026DE089}"/>
              </a:ext>
            </a:extLst>
          </p:cNvPr>
          <p:cNvSpPr/>
          <p:nvPr/>
        </p:nvSpPr>
        <p:spPr>
          <a:xfrm>
            <a:off x="2195414" y="3022375"/>
            <a:ext cx="1240704" cy="354919"/>
          </a:xfrm>
          <a:prstGeom prst="wedgeRectCallout">
            <a:avLst>
              <a:gd name="adj1" fmla="val -54577"/>
              <a:gd name="adj2" fmla="val 2474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Non-Profit Counseling Ctr</a:t>
            </a:r>
          </a:p>
        </p:txBody>
      </p:sp>
      <p:sp>
        <p:nvSpPr>
          <p:cNvPr id="29" name="Rectangular Callout 28">
            <a:extLst>
              <a:ext uri="{FF2B5EF4-FFF2-40B4-BE49-F238E27FC236}">
                <a16:creationId xmlns:a16="http://schemas.microsoft.com/office/drawing/2014/main" id="{0018A8A2-E83B-098A-0284-82267369BC3B}"/>
              </a:ext>
            </a:extLst>
          </p:cNvPr>
          <p:cNvSpPr/>
          <p:nvPr/>
        </p:nvSpPr>
        <p:spPr>
          <a:xfrm>
            <a:off x="264415" y="4674034"/>
            <a:ext cx="1240704" cy="354919"/>
          </a:xfrm>
          <a:prstGeom prst="wedgeRectCallout">
            <a:avLst>
              <a:gd name="adj1" fmla="val 80901"/>
              <a:gd name="adj2" fmla="val -11624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Carousel School (Special Needs)</a:t>
            </a:r>
          </a:p>
        </p:txBody>
      </p:sp>
      <p:sp>
        <p:nvSpPr>
          <p:cNvPr id="30" name="Rectangular Callout 29">
            <a:extLst>
              <a:ext uri="{FF2B5EF4-FFF2-40B4-BE49-F238E27FC236}">
                <a16:creationId xmlns:a16="http://schemas.microsoft.com/office/drawing/2014/main" id="{CBD3D054-8B31-6E9A-AB58-D7EB5D578598}"/>
              </a:ext>
            </a:extLst>
          </p:cNvPr>
          <p:cNvSpPr/>
          <p:nvPr/>
        </p:nvSpPr>
        <p:spPr>
          <a:xfrm>
            <a:off x="446729" y="5202163"/>
            <a:ext cx="1240704" cy="354919"/>
          </a:xfrm>
          <a:prstGeom prst="wedgeRectCallout">
            <a:avLst>
              <a:gd name="adj1" fmla="val 76566"/>
              <a:gd name="adj2" fmla="val -7078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Dry Cleaner &amp; Easter Seals</a:t>
            </a:r>
          </a:p>
        </p:txBody>
      </p:sp>
      <p:sp>
        <p:nvSpPr>
          <p:cNvPr id="31" name="Rectangular Callout 30">
            <a:extLst>
              <a:ext uri="{FF2B5EF4-FFF2-40B4-BE49-F238E27FC236}">
                <a16:creationId xmlns:a16="http://schemas.microsoft.com/office/drawing/2014/main" id="{DBB3663C-C316-59E8-1358-D4C5704FD876}"/>
              </a:ext>
            </a:extLst>
          </p:cNvPr>
          <p:cNvSpPr/>
          <p:nvPr/>
        </p:nvSpPr>
        <p:spPr>
          <a:xfrm>
            <a:off x="3111507" y="4570790"/>
            <a:ext cx="1240704" cy="354919"/>
          </a:xfrm>
          <a:prstGeom prst="wedgeRectCallout">
            <a:avLst>
              <a:gd name="adj1" fmla="val -81672"/>
              <a:gd name="adj2" fmla="val -4047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Medical </a:t>
            </a:r>
            <a:r>
              <a:rPr lang="en-US" sz="1200" dirty="0" err="1"/>
              <a:t>Bldg</a:t>
            </a:r>
            <a:endParaRPr lang="en-US" sz="1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6B6E-9084-008D-0C20-E7C1F989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D62EFC-B7D6-B090-299D-00B4A9BD0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1859" y="1039828"/>
            <a:ext cx="7772400" cy="33108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2032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La </a:t>
            </a:r>
            <a:r>
              <a:rPr lang="en-US" sz="3200" dirty="0" err="1"/>
              <a:t>Tijera</a:t>
            </a:r>
            <a:r>
              <a:rPr lang="en-US" sz="3200" dirty="0"/>
              <a:t>	/ </a:t>
            </a:r>
            <a:r>
              <a:rPr lang="en-US" sz="2400" dirty="0"/>
              <a:t>WPDR 20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464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34F59-6B9C-47C5-5D2F-09102C77C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 </a:t>
            </a:r>
            <a:r>
              <a:rPr lang="en-US" dirty="0" err="1"/>
              <a:t>Tijera</a:t>
            </a:r>
            <a:r>
              <a:rPr lang="en-US" dirty="0"/>
              <a:t>	/ </a:t>
            </a:r>
            <a:r>
              <a:rPr lang="en-US" sz="3600" dirty="0"/>
              <a:t>WPDR 21 </a:t>
            </a:r>
            <a:r>
              <a:rPr lang="en-US" sz="2200" dirty="0"/>
              <a:t>(slide 1 of 2)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C33F1-DCA6-083F-7E30-255641F5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2487BB-1CA1-D1DC-B306-DED1458B71E7}"/>
              </a:ext>
            </a:extLst>
          </p:cNvPr>
          <p:cNvSpPr txBox="1"/>
          <p:nvPr/>
        </p:nvSpPr>
        <p:spPr>
          <a:xfrm>
            <a:off x="4339521" y="5712977"/>
            <a:ext cx="34183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PF-1 associated with current Post Office (see details next slide)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94DD94-6943-EB83-BEB5-6C4ADE3314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752" t="28581" r="18709" b="52738"/>
          <a:stretch/>
        </p:blipFill>
        <p:spPr>
          <a:xfrm>
            <a:off x="428626" y="922634"/>
            <a:ext cx="1559313" cy="14773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097AB9-B553-B2DF-A50F-1F8E45DC6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522407"/>
            <a:ext cx="2842117" cy="4199068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1F88A69-56EC-AABC-C891-61BD9F14D16A}"/>
              </a:ext>
            </a:extLst>
          </p:cNvPr>
          <p:cNvSpPr/>
          <p:nvPr/>
        </p:nvSpPr>
        <p:spPr>
          <a:xfrm>
            <a:off x="922492" y="3123526"/>
            <a:ext cx="2120113" cy="2500439"/>
          </a:xfrm>
          <a:custGeom>
            <a:avLst/>
            <a:gdLst>
              <a:gd name="connsiteX0" fmla="*/ 299405 w 2120113"/>
              <a:gd name="connsiteY0" fmla="*/ 0 h 2500439"/>
              <a:gd name="connsiteX1" fmla="*/ 525982 w 2120113"/>
              <a:gd name="connsiteY1" fmla="*/ 614994 h 2500439"/>
              <a:gd name="connsiteX2" fmla="*/ 275129 w 2120113"/>
              <a:gd name="connsiteY2" fmla="*/ 760651 h 2500439"/>
              <a:gd name="connsiteX3" fmla="*/ 105196 w 2120113"/>
              <a:gd name="connsiteY3" fmla="*/ 979136 h 2500439"/>
              <a:gd name="connsiteX4" fmla="*/ 339866 w 2120113"/>
              <a:gd name="connsiteY4" fmla="*/ 1238081 h 2500439"/>
              <a:gd name="connsiteX5" fmla="*/ 97104 w 2120113"/>
              <a:gd name="connsiteY5" fmla="*/ 1561762 h 2500439"/>
              <a:gd name="connsiteX6" fmla="*/ 40460 w 2120113"/>
              <a:gd name="connsiteY6" fmla="*/ 1642683 h 2500439"/>
              <a:gd name="connsiteX7" fmla="*/ 0 w 2120113"/>
              <a:gd name="connsiteY7" fmla="*/ 2055377 h 2500439"/>
              <a:gd name="connsiteX8" fmla="*/ 242761 w 2120113"/>
              <a:gd name="connsiteY8" fmla="*/ 2298138 h 2500439"/>
              <a:gd name="connsiteX9" fmla="*/ 347958 w 2120113"/>
              <a:gd name="connsiteY9" fmla="*/ 2201033 h 2500439"/>
              <a:gd name="connsiteX10" fmla="*/ 655455 w 2120113"/>
              <a:gd name="connsiteY10" fmla="*/ 2500439 h 2500439"/>
              <a:gd name="connsiteX11" fmla="*/ 1375646 w 2120113"/>
              <a:gd name="connsiteY11" fmla="*/ 2500439 h 2500439"/>
              <a:gd name="connsiteX12" fmla="*/ 1383738 w 2120113"/>
              <a:gd name="connsiteY12" fmla="*/ 2136297 h 2500439"/>
              <a:gd name="connsiteX13" fmla="*/ 1974457 w 2120113"/>
              <a:gd name="connsiteY13" fmla="*/ 2128205 h 2500439"/>
              <a:gd name="connsiteX14" fmla="*/ 1958273 w 2120113"/>
              <a:gd name="connsiteY14" fmla="*/ 1343278 h 2500439"/>
              <a:gd name="connsiteX15" fmla="*/ 2120113 w 2120113"/>
              <a:gd name="connsiteY15" fmla="*/ 1124793 h 2500439"/>
              <a:gd name="connsiteX16" fmla="*/ 1699327 w 2120113"/>
              <a:gd name="connsiteY16" fmla="*/ 801111 h 2500439"/>
              <a:gd name="connsiteX17" fmla="*/ 1537487 w 2120113"/>
              <a:gd name="connsiteY17" fmla="*/ 914400 h 2500439"/>
              <a:gd name="connsiteX18" fmla="*/ 1456566 w 2120113"/>
              <a:gd name="connsiteY18" fmla="*/ 825387 h 2500439"/>
              <a:gd name="connsiteX19" fmla="*/ 1480843 w 2120113"/>
              <a:gd name="connsiteY19" fmla="*/ 752559 h 2500439"/>
              <a:gd name="connsiteX20" fmla="*/ 809204 w 2120113"/>
              <a:gd name="connsiteY20" fmla="*/ 436970 h 2500439"/>
              <a:gd name="connsiteX21" fmla="*/ 299405 w 2120113"/>
              <a:gd name="connsiteY21" fmla="*/ 0 h 2500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113" h="2500439">
                <a:moveTo>
                  <a:pt x="299405" y="0"/>
                </a:moveTo>
                <a:lnTo>
                  <a:pt x="525982" y="614994"/>
                </a:lnTo>
                <a:lnTo>
                  <a:pt x="275129" y="760651"/>
                </a:lnTo>
                <a:lnTo>
                  <a:pt x="105196" y="979136"/>
                </a:lnTo>
                <a:lnTo>
                  <a:pt x="339866" y="1238081"/>
                </a:lnTo>
                <a:lnTo>
                  <a:pt x="97104" y="1561762"/>
                </a:lnTo>
                <a:lnTo>
                  <a:pt x="40460" y="1642683"/>
                </a:lnTo>
                <a:lnTo>
                  <a:pt x="0" y="2055377"/>
                </a:lnTo>
                <a:lnTo>
                  <a:pt x="242761" y="2298138"/>
                </a:lnTo>
                <a:lnTo>
                  <a:pt x="347958" y="2201033"/>
                </a:lnTo>
                <a:lnTo>
                  <a:pt x="655455" y="2500439"/>
                </a:lnTo>
                <a:lnTo>
                  <a:pt x="1375646" y="2500439"/>
                </a:lnTo>
                <a:lnTo>
                  <a:pt x="1383738" y="2136297"/>
                </a:lnTo>
                <a:lnTo>
                  <a:pt x="1974457" y="2128205"/>
                </a:lnTo>
                <a:lnTo>
                  <a:pt x="1958273" y="1343278"/>
                </a:lnTo>
                <a:lnTo>
                  <a:pt x="2120113" y="1124793"/>
                </a:lnTo>
                <a:lnTo>
                  <a:pt x="1699327" y="801111"/>
                </a:lnTo>
                <a:lnTo>
                  <a:pt x="1537487" y="914400"/>
                </a:lnTo>
                <a:lnTo>
                  <a:pt x="1456566" y="825387"/>
                </a:lnTo>
                <a:lnTo>
                  <a:pt x="1480843" y="752559"/>
                </a:lnTo>
                <a:lnTo>
                  <a:pt x="809204" y="436970"/>
                </a:lnTo>
                <a:lnTo>
                  <a:pt x="299405" y="0"/>
                </a:lnTo>
                <a:close/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D5107D20-1B68-435B-F226-1DA7977F7645}"/>
              </a:ext>
            </a:extLst>
          </p:cNvPr>
          <p:cNvSpPr/>
          <p:nvPr/>
        </p:nvSpPr>
        <p:spPr>
          <a:xfrm>
            <a:off x="2472753" y="3350103"/>
            <a:ext cx="912057" cy="354919"/>
          </a:xfrm>
          <a:prstGeom prst="wedgeRectCallout">
            <a:avLst>
              <a:gd name="adj1" fmla="val -84924"/>
              <a:gd name="adj2" fmla="val 12623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Bodyshop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5A3EF476-C237-227A-17E6-1D0AB43C9976}"/>
              </a:ext>
            </a:extLst>
          </p:cNvPr>
          <p:cNvSpPr/>
          <p:nvPr/>
        </p:nvSpPr>
        <p:spPr>
          <a:xfrm>
            <a:off x="154634" y="3001081"/>
            <a:ext cx="912057" cy="475845"/>
          </a:xfrm>
          <a:prstGeom prst="wedgeRectCallout">
            <a:avLst>
              <a:gd name="adj1" fmla="val 116476"/>
              <a:gd name="adj2" fmla="val 13064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Post Office</a:t>
            </a:r>
          </a:p>
        </p:txBody>
      </p:sp>
      <p:sp>
        <p:nvSpPr>
          <p:cNvPr id="12" name="Rectangular Callout 11">
            <a:extLst>
              <a:ext uri="{FF2B5EF4-FFF2-40B4-BE49-F238E27FC236}">
                <a16:creationId xmlns:a16="http://schemas.microsoft.com/office/drawing/2014/main" id="{4F757E0F-FED8-7C36-834A-D85DDD48C26F}"/>
              </a:ext>
            </a:extLst>
          </p:cNvPr>
          <p:cNvSpPr/>
          <p:nvPr/>
        </p:nvSpPr>
        <p:spPr>
          <a:xfrm>
            <a:off x="154633" y="4334240"/>
            <a:ext cx="912057" cy="475845"/>
          </a:xfrm>
          <a:prstGeom prst="wedgeRectCallout">
            <a:avLst>
              <a:gd name="adj1" fmla="val 80100"/>
              <a:gd name="adj2" fmla="val 45617"/>
            </a:avLst>
          </a:prstGeom>
          <a:solidFill>
            <a:srgbClr val="3E9E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New: Density </a:t>
            </a:r>
            <a:r>
              <a:rPr lang="en-US" sz="1050" dirty="0" err="1"/>
              <a:t>Proj</a:t>
            </a:r>
            <a:r>
              <a:rPr lang="en-US" sz="1050" dirty="0"/>
              <a:t> </a:t>
            </a:r>
            <a:r>
              <a:rPr lang="en-US" sz="1050" dirty="0" err="1"/>
              <a:t>Apts</a:t>
            </a:r>
            <a:endParaRPr lang="en-US" sz="105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A63DC23-8A0C-3579-EFB4-75E9B4F6160F}"/>
              </a:ext>
            </a:extLst>
          </p:cNvPr>
          <p:cNvSpPr/>
          <p:nvPr/>
        </p:nvSpPr>
        <p:spPr>
          <a:xfrm>
            <a:off x="1140977" y="3220630"/>
            <a:ext cx="1003412" cy="1424198"/>
          </a:xfrm>
          <a:custGeom>
            <a:avLst/>
            <a:gdLst>
              <a:gd name="connsiteX0" fmla="*/ 153749 w 1003412"/>
              <a:gd name="connsiteY0" fmla="*/ 0 h 1424198"/>
              <a:gd name="connsiteX1" fmla="*/ 550258 w 1003412"/>
              <a:gd name="connsiteY1" fmla="*/ 356050 h 1424198"/>
              <a:gd name="connsiteX2" fmla="*/ 930584 w 1003412"/>
              <a:gd name="connsiteY2" fmla="*/ 534074 h 1424198"/>
              <a:gd name="connsiteX3" fmla="*/ 930584 w 1003412"/>
              <a:gd name="connsiteY3" fmla="*/ 534074 h 1424198"/>
              <a:gd name="connsiteX4" fmla="*/ 1003412 w 1003412"/>
              <a:gd name="connsiteY4" fmla="*/ 574535 h 1424198"/>
              <a:gd name="connsiteX5" fmla="*/ 760651 w 1003412"/>
              <a:gd name="connsiteY5" fmla="*/ 849664 h 1424198"/>
              <a:gd name="connsiteX6" fmla="*/ 971044 w 1003412"/>
              <a:gd name="connsiteY6" fmla="*/ 1035781 h 1424198"/>
              <a:gd name="connsiteX7" fmla="*/ 582627 w 1003412"/>
              <a:gd name="connsiteY7" fmla="*/ 1424198 h 1424198"/>
              <a:gd name="connsiteX8" fmla="*/ 186117 w 1003412"/>
              <a:gd name="connsiteY8" fmla="*/ 1051965 h 1424198"/>
              <a:gd name="connsiteX9" fmla="*/ 0 w 1003412"/>
              <a:gd name="connsiteY9" fmla="*/ 873940 h 1424198"/>
              <a:gd name="connsiteX10" fmla="*/ 258945 w 1003412"/>
              <a:gd name="connsiteY10" fmla="*/ 623087 h 1424198"/>
              <a:gd name="connsiteX11" fmla="*/ 347958 w 1003412"/>
              <a:gd name="connsiteY11" fmla="*/ 598811 h 1424198"/>
              <a:gd name="connsiteX12" fmla="*/ 153749 w 1003412"/>
              <a:gd name="connsiteY12" fmla="*/ 0 h 1424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3412" h="1424198">
                <a:moveTo>
                  <a:pt x="153749" y="0"/>
                </a:moveTo>
                <a:lnTo>
                  <a:pt x="550258" y="356050"/>
                </a:lnTo>
                <a:lnTo>
                  <a:pt x="930584" y="534074"/>
                </a:lnTo>
                <a:lnTo>
                  <a:pt x="930584" y="534074"/>
                </a:lnTo>
                <a:lnTo>
                  <a:pt x="1003412" y="574535"/>
                </a:lnTo>
                <a:lnTo>
                  <a:pt x="760651" y="849664"/>
                </a:lnTo>
                <a:lnTo>
                  <a:pt x="971044" y="1035781"/>
                </a:lnTo>
                <a:lnTo>
                  <a:pt x="582627" y="1424198"/>
                </a:lnTo>
                <a:lnTo>
                  <a:pt x="186117" y="1051965"/>
                </a:lnTo>
                <a:lnTo>
                  <a:pt x="0" y="873940"/>
                </a:lnTo>
                <a:lnTo>
                  <a:pt x="258945" y="623087"/>
                </a:lnTo>
                <a:lnTo>
                  <a:pt x="347958" y="598811"/>
                </a:lnTo>
                <a:lnTo>
                  <a:pt x="153749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AD86B951-C4BB-81D8-FADA-7CE076B2A13D}"/>
              </a:ext>
            </a:extLst>
          </p:cNvPr>
          <p:cNvSpPr/>
          <p:nvPr/>
        </p:nvSpPr>
        <p:spPr>
          <a:xfrm>
            <a:off x="3080442" y="3649807"/>
            <a:ext cx="1482851" cy="354919"/>
          </a:xfrm>
          <a:prstGeom prst="wedgeRectCallout">
            <a:avLst>
              <a:gd name="adj1" fmla="val -84924"/>
              <a:gd name="adj2" fmla="val 12623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Gas + Wendy’s (LAX)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86906A6A-C6EB-E075-AAFD-CCF807101BEE}"/>
              </a:ext>
            </a:extLst>
          </p:cNvPr>
          <p:cNvSpPr/>
          <p:nvPr/>
        </p:nvSpPr>
        <p:spPr>
          <a:xfrm>
            <a:off x="2403335" y="4321147"/>
            <a:ext cx="890123" cy="1391830"/>
          </a:xfrm>
          <a:custGeom>
            <a:avLst/>
            <a:gdLst>
              <a:gd name="connsiteX0" fmla="*/ 8092 w 890123"/>
              <a:gd name="connsiteY0" fmla="*/ 517890 h 1391830"/>
              <a:gd name="connsiteX1" fmla="*/ 558350 w 890123"/>
              <a:gd name="connsiteY1" fmla="*/ 525982 h 1391830"/>
              <a:gd name="connsiteX2" fmla="*/ 534074 w 890123"/>
              <a:gd name="connsiteY2" fmla="*/ 105196 h 1391830"/>
              <a:gd name="connsiteX3" fmla="*/ 623086 w 890123"/>
              <a:gd name="connsiteY3" fmla="*/ 0 h 1391830"/>
              <a:gd name="connsiteX4" fmla="*/ 890123 w 890123"/>
              <a:gd name="connsiteY4" fmla="*/ 202301 h 1391830"/>
              <a:gd name="connsiteX5" fmla="*/ 882031 w 890123"/>
              <a:gd name="connsiteY5" fmla="*/ 801111 h 1391830"/>
              <a:gd name="connsiteX6" fmla="*/ 291313 w 890123"/>
              <a:gd name="connsiteY6" fmla="*/ 1391830 h 1391830"/>
              <a:gd name="connsiteX7" fmla="*/ 8092 w 890123"/>
              <a:gd name="connsiteY7" fmla="*/ 1092425 h 1391830"/>
              <a:gd name="connsiteX8" fmla="*/ 0 w 890123"/>
              <a:gd name="connsiteY8" fmla="*/ 979136 h 1391830"/>
              <a:gd name="connsiteX9" fmla="*/ 8092 w 890123"/>
              <a:gd name="connsiteY9" fmla="*/ 517890 h 139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0123" h="1391830">
                <a:moveTo>
                  <a:pt x="8092" y="517890"/>
                </a:moveTo>
                <a:lnTo>
                  <a:pt x="558350" y="525982"/>
                </a:lnTo>
                <a:lnTo>
                  <a:pt x="534074" y="105196"/>
                </a:lnTo>
                <a:lnTo>
                  <a:pt x="623086" y="0"/>
                </a:lnTo>
                <a:lnTo>
                  <a:pt x="890123" y="202301"/>
                </a:lnTo>
                <a:lnTo>
                  <a:pt x="882031" y="801111"/>
                </a:lnTo>
                <a:lnTo>
                  <a:pt x="291313" y="1391830"/>
                </a:lnTo>
                <a:lnTo>
                  <a:pt x="8092" y="1092425"/>
                </a:lnTo>
                <a:lnTo>
                  <a:pt x="0" y="979136"/>
                </a:lnTo>
                <a:lnTo>
                  <a:pt x="8092" y="517890"/>
                </a:lnTo>
                <a:close/>
              </a:path>
            </a:pathLst>
          </a:custGeom>
          <a:solidFill>
            <a:srgbClr val="02FAFA">
              <a:alpha val="60859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9EE00464-573A-4361-CDC1-A4257D6B1559}"/>
              </a:ext>
            </a:extLst>
          </p:cNvPr>
          <p:cNvSpPr/>
          <p:nvPr/>
        </p:nvSpPr>
        <p:spPr>
          <a:xfrm>
            <a:off x="3432139" y="4246387"/>
            <a:ext cx="1109819" cy="254716"/>
          </a:xfrm>
          <a:prstGeom prst="wedgeRectCallout">
            <a:avLst>
              <a:gd name="adj1" fmla="val -116787"/>
              <a:gd name="adj2" fmla="val 106612"/>
            </a:avLst>
          </a:prstGeom>
          <a:solidFill>
            <a:srgbClr val="3E9E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New: Storage</a:t>
            </a:r>
          </a:p>
        </p:txBody>
      </p: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46C4ACEC-CB1E-8C18-67EF-8E0D6A338813}"/>
              </a:ext>
            </a:extLst>
          </p:cNvPr>
          <p:cNvSpPr/>
          <p:nvPr/>
        </p:nvSpPr>
        <p:spPr>
          <a:xfrm>
            <a:off x="3080443" y="5843773"/>
            <a:ext cx="801878" cy="354919"/>
          </a:xfrm>
          <a:prstGeom prst="wedgeRectCallout">
            <a:avLst>
              <a:gd name="adj1" fmla="val -217783"/>
              <a:gd name="adj2" fmla="val -24841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Gas (LAX)</a:t>
            </a:r>
          </a:p>
        </p:txBody>
      </p:sp>
      <p:sp>
        <p:nvSpPr>
          <p:cNvPr id="19" name="Rectangular Callout 18">
            <a:extLst>
              <a:ext uri="{FF2B5EF4-FFF2-40B4-BE49-F238E27FC236}">
                <a16:creationId xmlns:a16="http://schemas.microsoft.com/office/drawing/2014/main" id="{C2A1620A-0668-A690-72AB-5649A1E56E4A}"/>
              </a:ext>
            </a:extLst>
          </p:cNvPr>
          <p:cNvSpPr/>
          <p:nvPr/>
        </p:nvSpPr>
        <p:spPr>
          <a:xfrm>
            <a:off x="2954556" y="5108455"/>
            <a:ext cx="1424694" cy="354919"/>
          </a:xfrm>
          <a:prstGeom prst="wedgeRectCallout">
            <a:avLst>
              <a:gd name="adj1" fmla="val -111050"/>
              <a:gd name="adj2" fmla="val -11530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Gas+AM-PM</a:t>
            </a:r>
            <a:r>
              <a:rPr lang="en-US" sz="1200" dirty="0"/>
              <a:t> (LAX)</a:t>
            </a:r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C69B33D0-3CF8-EEC4-F3F5-9B3D5C2EE734}"/>
              </a:ext>
            </a:extLst>
          </p:cNvPr>
          <p:cNvSpPr/>
          <p:nvPr/>
        </p:nvSpPr>
        <p:spPr>
          <a:xfrm>
            <a:off x="3432140" y="4731494"/>
            <a:ext cx="1109819" cy="254716"/>
          </a:xfrm>
          <a:prstGeom prst="wedgeRectCallout">
            <a:avLst>
              <a:gd name="adj1" fmla="val -80330"/>
              <a:gd name="adj2" fmla="val 39897"/>
            </a:avLst>
          </a:prstGeom>
          <a:solidFill>
            <a:srgbClr val="02FAFA">
              <a:alpha val="6181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Church</a:t>
            </a:r>
          </a:p>
        </p:txBody>
      </p:sp>
      <p:sp>
        <p:nvSpPr>
          <p:cNvPr id="20" name="Rectangular Callout 19">
            <a:extLst>
              <a:ext uri="{FF2B5EF4-FFF2-40B4-BE49-F238E27FC236}">
                <a16:creationId xmlns:a16="http://schemas.microsoft.com/office/drawing/2014/main" id="{39B9F320-64DF-4727-2253-C571EF3BCE93}"/>
              </a:ext>
            </a:extLst>
          </p:cNvPr>
          <p:cNvSpPr/>
          <p:nvPr/>
        </p:nvSpPr>
        <p:spPr>
          <a:xfrm>
            <a:off x="154634" y="5746410"/>
            <a:ext cx="1577947" cy="354919"/>
          </a:xfrm>
          <a:prstGeom prst="wedgeRectCallout">
            <a:avLst>
              <a:gd name="adj1" fmla="val 48348"/>
              <a:gd name="adj2" fmla="val -133681"/>
            </a:avLst>
          </a:prstGeom>
          <a:solidFill>
            <a:srgbClr val="3E9E8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New: Memory Care (lo-rise)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AD85A0C-7CCF-060D-B1AC-AEA2EA09302E}"/>
              </a:ext>
            </a:extLst>
          </p:cNvPr>
          <p:cNvGrpSpPr/>
          <p:nvPr/>
        </p:nvGrpSpPr>
        <p:grpSpPr>
          <a:xfrm>
            <a:off x="10372377" y="4945498"/>
            <a:ext cx="2838980" cy="1351310"/>
            <a:chOff x="9420765" y="5262035"/>
            <a:chExt cx="2838980" cy="135131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C47496-579D-C358-F17A-3C8E2425042E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5ABDD0-7AF9-34F0-4846-F8A9139D361E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8638544-968A-1D0C-8E67-A339924EA3F3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E3B535-B337-9C7B-0F05-FCE78CE28D0B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R3-1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8C7D1DC-0028-860A-7365-BF860335DDD1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CAA9AA4-BCED-23F7-62A8-4A5D7A072EDD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8BF9132-BADE-B9A6-9D71-3B29EDAAE415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36C8BE-F2CB-1957-ABE4-7B9CD5CEDD86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R2-1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14C922F-1E79-D2B4-50AF-720F1156BC54}"/>
              </a:ext>
            </a:extLst>
          </p:cNvPr>
          <p:cNvSpPr txBox="1"/>
          <p:nvPr/>
        </p:nvSpPr>
        <p:spPr>
          <a:xfrm>
            <a:off x="10465795" y="5595810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868CDD-5E74-23E5-94AE-3426DAE2C7C8}"/>
              </a:ext>
            </a:extLst>
          </p:cNvPr>
          <p:cNvSpPr txBox="1"/>
          <p:nvPr/>
        </p:nvSpPr>
        <p:spPr>
          <a:xfrm>
            <a:off x="10456165" y="5284740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ED3AD8-C135-E57B-671C-245AD34151DE}"/>
              </a:ext>
            </a:extLst>
          </p:cNvPr>
          <p:cNvSpPr/>
          <p:nvPr/>
        </p:nvSpPr>
        <p:spPr>
          <a:xfrm>
            <a:off x="10358930" y="4665297"/>
            <a:ext cx="493114" cy="259751"/>
          </a:xfrm>
          <a:prstGeom prst="rect">
            <a:avLst/>
          </a:prstGeom>
          <a:solidFill>
            <a:srgbClr val="3E9E8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n/a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547788-55BA-95A5-FA9A-87A2947FFF78}"/>
              </a:ext>
            </a:extLst>
          </p:cNvPr>
          <p:cNvSpPr txBox="1"/>
          <p:nvPr/>
        </p:nvSpPr>
        <p:spPr>
          <a:xfrm>
            <a:off x="10865491" y="4627638"/>
            <a:ext cx="2345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PF-1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8DAC794-E008-E7C8-8873-3310D9543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9932" y="4644828"/>
            <a:ext cx="1623980" cy="158606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767B3-0456-837E-F287-89C93D3B3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2FC79A-41F6-99D9-BA05-E4BF3A09A6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008" y="1046430"/>
            <a:ext cx="6894784" cy="30959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1855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5F543-6388-F502-318B-2102CB4DF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PF-1 Zoning / WPDR 21 </a:t>
            </a:r>
            <a:r>
              <a:rPr lang="en-US" sz="3100" dirty="0"/>
              <a:t>(slide 2 of 2)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125C3-B194-1A9C-48CB-B5ABB81C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70506-D53D-5D91-9A04-10B5B86C3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827"/>
          <a:stretch/>
        </p:blipFill>
        <p:spPr>
          <a:xfrm>
            <a:off x="1090714" y="2303760"/>
            <a:ext cx="9795034" cy="20942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993B0A-2CC4-6D07-6D2B-096A47BAB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744"/>
          <a:stretch/>
        </p:blipFill>
        <p:spPr>
          <a:xfrm>
            <a:off x="1230051" y="1481292"/>
            <a:ext cx="9655697" cy="7627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FD5AB4F-0440-B51F-70B9-FC0F02719F96}"/>
              </a:ext>
            </a:extLst>
          </p:cNvPr>
          <p:cNvSpPr/>
          <p:nvPr/>
        </p:nvSpPr>
        <p:spPr>
          <a:xfrm>
            <a:off x="1090714" y="3187337"/>
            <a:ext cx="2527697" cy="108421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0E928C1-425F-F005-D4B6-1A4F3E8DC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</p:spTree>
    <p:extLst>
      <p:ext uri="{BB962C8B-B14F-4D97-AF65-F5344CB8AC3E}">
        <p14:creationId xmlns:p14="http://schemas.microsoft.com/office/powerpoint/2010/main" val="863586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La </a:t>
            </a:r>
            <a:r>
              <a:rPr lang="en-US" sz="3200" dirty="0" err="1"/>
              <a:t>Tijera</a:t>
            </a:r>
            <a:r>
              <a:rPr lang="en-US" sz="3200" dirty="0"/>
              <a:t>	/ </a:t>
            </a:r>
            <a:r>
              <a:rPr lang="en-US" sz="2400" dirty="0"/>
              <a:t>WPDR 21 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731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F5609-157D-FFAD-6DC0-96CAFB08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Ladera</a:t>
            </a:r>
            <a:r>
              <a:rPr lang="en-US" dirty="0"/>
              <a:t> / </a:t>
            </a:r>
            <a:r>
              <a:rPr lang="en-US" sz="3600" dirty="0"/>
              <a:t>WPDR 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E74A1-FB45-9977-787E-6DAD4775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75F2E-0B12-987D-F316-E7CF97F33BB0}"/>
              </a:ext>
            </a:extLst>
          </p:cNvPr>
          <p:cNvSpPr txBox="1"/>
          <p:nvPr/>
        </p:nvSpPr>
        <p:spPr>
          <a:xfrm>
            <a:off x="5045318" y="4527907"/>
            <a:ext cx="35652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Characteristics now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Large strip mall – in 2 cities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Pann’s</a:t>
            </a:r>
            <a:r>
              <a:rPr lang="en-US" sz="1600" dirty="0"/>
              <a:t> &gt; Historic Designation?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C2 below Centinela: ok opportunity? (Goodwill, 99-Cent Store, </a:t>
            </a:r>
            <a:r>
              <a:rPr lang="en-US" sz="1600" dirty="0" err="1"/>
              <a:t>etc</a:t>
            </a:r>
            <a:r>
              <a:rPr lang="en-US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05F96B-3904-3ADF-CFFC-981BB2622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1058656"/>
            <a:ext cx="2425700" cy="1714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4CE408-3D44-C780-CF33-061D76A32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5" y="2871313"/>
            <a:ext cx="4248150" cy="3796374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CB947183-1C65-7C5A-C917-5C8BDC4E6D9A}"/>
              </a:ext>
            </a:extLst>
          </p:cNvPr>
          <p:cNvSpPr/>
          <p:nvPr/>
        </p:nvSpPr>
        <p:spPr>
          <a:xfrm>
            <a:off x="1003412" y="2932173"/>
            <a:ext cx="3398655" cy="3083066"/>
          </a:xfrm>
          <a:custGeom>
            <a:avLst/>
            <a:gdLst>
              <a:gd name="connsiteX0" fmla="*/ 2532807 w 3398655"/>
              <a:gd name="connsiteY0" fmla="*/ 32368 h 3083066"/>
              <a:gd name="connsiteX1" fmla="*/ 2565176 w 3398655"/>
              <a:gd name="connsiteY1" fmla="*/ 1723604 h 3083066"/>
              <a:gd name="connsiteX2" fmla="*/ 129473 w 3398655"/>
              <a:gd name="connsiteY2" fmla="*/ 1812616 h 3083066"/>
              <a:gd name="connsiteX3" fmla="*/ 0 w 3398655"/>
              <a:gd name="connsiteY3" fmla="*/ 1885444 h 3083066"/>
              <a:gd name="connsiteX4" fmla="*/ 16184 w 3398655"/>
              <a:gd name="connsiteY4" fmla="*/ 2136297 h 3083066"/>
              <a:gd name="connsiteX5" fmla="*/ 501707 w 3398655"/>
              <a:gd name="connsiteY5" fmla="*/ 2079653 h 3083066"/>
              <a:gd name="connsiteX6" fmla="*/ 509799 w 3398655"/>
              <a:gd name="connsiteY6" fmla="*/ 2354782 h 3083066"/>
              <a:gd name="connsiteX7" fmla="*/ 768744 w 3398655"/>
              <a:gd name="connsiteY7" fmla="*/ 2500439 h 3083066"/>
              <a:gd name="connsiteX8" fmla="*/ 995321 w 3398655"/>
              <a:gd name="connsiteY8" fmla="*/ 2767476 h 3083066"/>
              <a:gd name="connsiteX9" fmla="*/ 1286634 w 3398655"/>
              <a:gd name="connsiteY9" fmla="*/ 3083066 h 3083066"/>
              <a:gd name="connsiteX10" fmla="*/ 1553671 w 3398655"/>
              <a:gd name="connsiteY10" fmla="*/ 2832212 h 3083066"/>
              <a:gd name="connsiteX11" fmla="*/ 1796432 w 3398655"/>
              <a:gd name="connsiteY11" fmla="*/ 3058789 h 3083066"/>
              <a:gd name="connsiteX12" fmla="*/ 2176758 w 3398655"/>
              <a:gd name="connsiteY12" fmla="*/ 2662280 h 3083066"/>
              <a:gd name="connsiteX13" fmla="*/ 2249586 w 3398655"/>
              <a:gd name="connsiteY13" fmla="*/ 2702740 h 3083066"/>
              <a:gd name="connsiteX14" fmla="*/ 2411427 w 3398655"/>
              <a:gd name="connsiteY14" fmla="*/ 2532807 h 3083066"/>
              <a:gd name="connsiteX15" fmla="*/ 2589452 w 3398655"/>
              <a:gd name="connsiteY15" fmla="*/ 2694648 h 3083066"/>
              <a:gd name="connsiteX16" fmla="*/ 2727016 w 3398655"/>
              <a:gd name="connsiteY16" fmla="*/ 2799844 h 3083066"/>
              <a:gd name="connsiteX17" fmla="*/ 2953593 w 3398655"/>
              <a:gd name="connsiteY17" fmla="*/ 2864581 h 3083066"/>
              <a:gd name="connsiteX18" fmla="*/ 3252999 w 3398655"/>
              <a:gd name="connsiteY18" fmla="*/ 2888857 h 3083066"/>
              <a:gd name="connsiteX19" fmla="*/ 3398655 w 3398655"/>
              <a:gd name="connsiteY19" fmla="*/ 2872673 h 3083066"/>
              <a:gd name="connsiteX20" fmla="*/ 3333919 w 3398655"/>
              <a:gd name="connsiteY20" fmla="*/ 0 h 3083066"/>
              <a:gd name="connsiteX21" fmla="*/ 2532807 w 3398655"/>
              <a:gd name="connsiteY21" fmla="*/ 32368 h 3083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98655" h="3083066">
                <a:moveTo>
                  <a:pt x="2532807" y="32368"/>
                </a:moveTo>
                <a:lnTo>
                  <a:pt x="2565176" y="1723604"/>
                </a:lnTo>
                <a:lnTo>
                  <a:pt x="129473" y="1812616"/>
                </a:lnTo>
                <a:lnTo>
                  <a:pt x="0" y="1885444"/>
                </a:lnTo>
                <a:lnTo>
                  <a:pt x="16184" y="2136297"/>
                </a:lnTo>
                <a:lnTo>
                  <a:pt x="501707" y="2079653"/>
                </a:lnTo>
                <a:lnTo>
                  <a:pt x="509799" y="2354782"/>
                </a:lnTo>
                <a:lnTo>
                  <a:pt x="768744" y="2500439"/>
                </a:lnTo>
                <a:lnTo>
                  <a:pt x="995321" y="2767476"/>
                </a:lnTo>
                <a:lnTo>
                  <a:pt x="1286634" y="3083066"/>
                </a:lnTo>
                <a:lnTo>
                  <a:pt x="1553671" y="2832212"/>
                </a:lnTo>
                <a:lnTo>
                  <a:pt x="1796432" y="3058789"/>
                </a:lnTo>
                <a:lnTo>
                  <a:pt x="2176758" y="2662280"/>
                </a:lnTo>
                <a:lnTo>
                  <a:pt x="2249586" y="2702740"/>
                </a:lnTo>
                <a:lnTo>
                  <a:pt x="2411427" y="2532807"/>
                </a:lnTo>
                <a:lnTo>
                  <a:pt x="2589452" y="2694648"/>
                </a:lnTo>
                <a:lnTo>
                  <a:pt x="2727016" y="2799844"/>
                </a:lnTo>
                <a:lnTo>
                  <a:pt x="2953593" y="2864581"/>
                </a:lnTo>
                <a:lnTo>
                  <a:pt x="3252999" y="2888857"/>
                </a:lnTo>
                <a:lnTo>
                  <a:pt x="3398655" y="2872673"/>
                </a:lnTo>
                <a:lnTo>
                  <a:pt x="3333919" y="0"/>
                </a:lnTo>
                <a:lnTo>
                  <a:pt x="2532807" y="32368"/>
                </a:lnTo>
                <a:close/>
              </a:path>
            </a:pathLst>
          </a:custGeom>
          <a:noFill/>
          <a:ln w="508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54ED07EB-18D6-8EC9-A66C-8920852EC716}"/>
              </a:ext>
            </a:extLst>
          </p:cNvPr>
          <p:cNvSpPr/>
          <p:nvPr/>
        </p:nvSpPr>
        <p:spPr>
          <a:xfrm>
            <a:off x="3989373" y="3935585"/>
            <a:ext cx="356050" cy="364142"/>
          </a:xfrm>
          <a:custGeom>
            <a:avLst/>
            <a:gdLst>
              <a:gd name="connsiteX0" fmla="*/ 323682 w 356050"/>
              <a:gd name="connsiteY0" fmla="*/ 0 h 364142"/>
              <a:gd name="connsiteX1" fmla="*/ 0 w 356050"/>
              <a:gd name="connsiteY1" fmla="*/ 356050 h 364142"/>
              <a:gd name="connsiteX2" fmla="*/ 356050 w 356050"/>
              <a:gd name="connsiteY2" fmla="*/ 364142 h 364142"/>
              <a:gd name="connsiteX3" fmla="*/ 323682 w 356050"/>
              <a:gd name="connsiteY3" fmla="*/ 0 h 36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50" h="364142">
                <a:moveTo>
                  <a:pt x="323682" y="0"/>
                </a:moveTo>
                <a:lnTo>
                  <a:pt x="0" y="356050"/>
                </a:lnTo>
                <a:lnTo>
                  <a:pt x="356050" y="364142"/>
                </a:lnTo>
                <a:lnTo>
                  <a:pt x="323682" y="0"/>
                </a:lnTo>
                <a:close/>
              </a:path>
            </a:pathLst>
          </a:custGeom>
          <a:solidFill>
            <a:srgbClr val="02FAFA">
              <a:alpha val="6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B3E88E66-63B5-F949-9BA4-6B875D28CB46}"/>
              </a:ext>
            </a:extLst>
          </p:cNvPr>
          <p:cNvSpPr/>
          <p:nvPr/>
        </p:nvSpPr>
        <p:spPr>
          <a:xfrm>
            <a:off x="4616275" y="3971148"/>
            <a:ext cx="1452329" cy="297975"/>
          </a:xfrm>
          <a:prstGeom prst="wedgeRectCallout">
            <a:avLst>
              <a:gd name="adj1" fmla="val -75779"/>
              <a:gd name="adj2" fmla="val 14016"/>
            </a:avLst>
          </a:prstGeom>
          <a:solidFill>
            <a:srgbClr val="02FAFA">
              <a:alpha val="61818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ysClr val="windowText" lastClr="000000"/>
                </a:solidFill>
              </a:rPr>
              <a:t>Pann’s</a:t>
            </a:r>
            <a:r>
              <a:rPr lang="en-US" sz="1400" dirty="0">
                <a:solidFill>
                  <a:sysClr val="windowText" lastClr="000000"/>
                </a:solidFill>
              </a:rPr>
              <a:t>: Historic?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BA2DC85-C5D0-F965-BB28-534D4EC9EBD6}"/>
              </a:ext>
            </a:extLst>
          </p:cNvPr>
          <p:cNvSpPr/>
          <p:nvPr/>
        </p:nvSpPr>
        <p:spPr>
          <a:xfrm>
            <a:off x="3026421" y="4647685"/>
            <a:ext cx="1327094" cy="1124792"/>
          </a:xfrm>
          <a:custGeom>
            <a:avLst/>
            <a:gdLst>
              <a:gd name="connsiteX0" fmla="*/ 0 w 1327094"/>
              <a:gd name="connsiteY0" fmla="*/ 712099 h 1124792"/>
              <a:gd name="connsiteX1" fmla="*/ 202301 w 1327094"/>
              <a:gd name="connsiteY1" fmla="*/ 930584 h 1124792"/>
              <a:gd name="connsiteX2" fmla="*/ 388418 w 1327094"/>
              <a:gd name="connsiteY2" fmla="*/ 752559 h 1124792"/>
              <a:gd name="connsiteX3" fmla="*/ 574535 w 1327094"/>
              <a:gd name="connsiteY3" fmla="*/ 930584 h 1124792"/>
              <a:gd name="connsiteX4" fmla="*/ 841572 w 1327094"/>
              <a:gd name="connsiteY4" fmla="*/ 1084332 h 1124792"/>
              <a:gd name="connsiteX5" fmla="*/ 1327094 w 1327094"/>
              <a:gd name="connsiteY5" fmla="*/ 1124792 h 1124792"/>
              <a:gd name="connsiteX6" fmla="*/ 1302818 w 1327094"/>
              <a:gd name="connsiteY6" fmla="*/ 40460 h 1124792"/>
              <a:gd name="connsiteX7" fmla="*/ 801112 w 1327094"/>
              <a:gd name="connsiteY7" fmla="*/ 0 h 1124792"/>
              <a:gd name="connsiteX8" fmla="*/ 631179 w 1327094"/>
              <a:gd name="connsiteY8" fmla="*/ 48552 h 1124792"/>
              <a:gd name="connsiteX9" fmla="*/ 445062 w 1327094"/>
              <a:gd name="connsiteY9" fmla="*/ 210392 h 1124792"/>
              <a:gd name="connsiteX10" fmla="*/ 0 w 1327094"/>
              <a:gd name="connsiteY10" fmla="*/ 712099 h 112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27094" h="1124792">
                <a:moveTo>
                  <a:pt x="0" y="712099"/>
                </a:moveTo>
                <a:lnTo>
                  <a:pt x="202301" y="930584"/>
                </a:lnTo>
                <a:lnTo>
                  <a:pt x="388418" y="752559"/>
                </a:lnTo>
                <a:lnTo>
                  <a:pt x="574535" y="930584"/>
                </a:lnTo>
                <a:lnTo>
                  <a:pt x="841572" y="1084332"/>
                </a:lnTo>
                <a:lnTo>
                  <a:pt x="1327094" y="1124792"/>
                </a:lnTo>
                <a:lnTo>
                  <a:pt x="1302818" y="40460"/>
                </a:lnTo>
                <a:lnTo>
                  <a:pt x="801112" y="0"/>
                </a:lnTo>
                <a:lnTo>
                  <a:pt x="631179" y="48552"/>
                </a:lnTo>
                <a:lnTo>
                  <a:pt x="445062" y="210392"/>
                </a:lnTo>
                <a:lnTo>
                  <a:pt x="0" y="712099"/>
                </a:lnTo>
                <a:close/>
              </a:path>
            </a:pathLst>
          </a:custGeom>
          <a:solidFill>
            <a:srgbClr val="92D050">
              <a:alpha val="51941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>
            <a:extLst>
              <a:ext uri="{FF2B5EF4-FFF2-40B4-BE49-F238E27FC236}">
                <a16:creationId xmlns:a16="http://schemas.microsoft.com/office/drawing/2014/main" id="{4FDB5BB6-0731-2D0F-C994-B4B6C319374B}"/>
              </a:ext>
            </a:extLst>
          </p:cNvPr>
          <p:cNvSpPr/>
          <p:nvPr/>
        </p:nvSpPr>
        <p:spPr>
          <a:xfrm>
            <a:off x="2861901" y="6235168"/>
            <a:ext cx="1656133" cy="354919"/>
          </a:xfrm>
          <a:prstGeom prst="wedgeRectCallout">
            <a:avLst>
              <a:gd name="adj1" fmla="val 20352"/>
              <a:gd name="adj2" fmla="val -236280"/>
            </a:avLst>
          </a:prstGeom>
          <a:solidFill>
            <a:srgbClr val="3E9E8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New: Redevelopment</a:t>
            </a:r>
          </a:p>
        </p:txBody>
      </p:sp>
      <p:sp>
        <p:nvSpPr>
          <p:cNvPr id="15" name="Rectangular Callout 14">
            <a:extLst>
              <a:ext uri="{FF2B5EF4-FFF2-40B4-BE49-F238E27FC236}">
                <a16:creationId xmlns:a16="http://schemas.microsoft.com/office/drawing/2014/main" id="{9F8FA190-900B-5CA4-DCD4-0516492CFC85}"/>
              </a:ext>
            </a:extLst>
          </p:cNvPr>
          <p:cNvSpPr/>
          <p:nvPr/>
        </p:nvSpPr>
        <p:spPr>
          <a:xfrm>
            <a:off x="1610315" y="6302562"/>
            <a:ext cx="942385" cy="265261"/>
          </a:xfrm>
          <a:prstGeom prst="wedgeRectCallout">
            <a:avLst>
              <a:gd name="adj1" fmla="val 69821"/>
              <a:gd name="adj2" fmla="val -23875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McDonalds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5482158-B1DD-5E10-A625-BC9020F42FF0}"/>
              </a:ext>
            </a:extLst>
          </p:cNvPr>
          <p:cNvSpPr/>
          <p:nvPr/>
        </p:nvSpPr>
        <p:spPr>
          <a:xfrm>
            <a:off x="2395242" y="3005001"/>
            <a:ext cx="1925905" cy="1569855"/>
          </a:xfrm>
          <a:custGeom>
            <a:avLst/>
            <a:gdLst>
              <a:gd name="connsiteX0" fmla="*/ 0 w 1925905"/>
              <a:gd name="connsiteY0" fmla="*/ 364142 h 1569855"/>
              <a:gd name="connsiteX1" fmla="*/ 56645 w 1925905"/>
              <a:gd name="connsiteY1" fmla="*/ 1569855 h 1569855"/>
              <a:gd name="connsiteX2" fmla="*/ 1213806 w 1925905"/>
              <a:gd name="connsiteY2" fmla="*/ 1497027 h 1569855"/>
              <a:gd name="connsiteX3" fmla="*/ 1925905 w 1925905"/>
              <a:gd name="connsiteY3" fmla="*/ 712099 h 1569855"/>
              <a:gd name="connsiteX4" fmla="*/ 1869261 w 1925905"/>
              <a:gd name="connsiteY4" fmla="*/ 0 h 1569855"/>
              <a:gd name="connsiteX5" fmla="*/ 1205714 w 1925905"/>
              <a:gd name="connsiteY5" fmla="*/ 24276 h 1569855"/>
              <a:gd name="connsiteX6" fmla="*/ 396510 w 1925905"/>
              <a:gd name="connsiteY6" fmla="*/ 89013 h 1569855"/>
              <a:gd name="connsiteX7" fmla="*/ 412694 w 1925905"/>
              <a:gd name="connsiteY7" fmla="*/ 291314 h 1569855"/>
              <a:gd name="connsiteX8" fmla="*/ 0 w 1925905"/>
              <a:gd name="connsiteY8" fmla="*/ 364142 h 156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905" h="1569855">
                <a:moveTo>
                  <a:pt x="0" y="364142"/>
                </a:moveTo>
                <a:lnTo>
                  <a:pt x="56645" y="1569855"/>
                </a:lnTo>
                <a:lnTo>
                  <a:pt x="1213806" y="1497027"/>
                </a:lnTo>
                <a:lnTo>
                  <a:pt x="1925905" y="712099"/>
                </a:lnTo>
                <a:lnTo>
                  <a:pt x="1869261" y="0"/>
                </a:lnTo>
                <a:lnTo>
                  <a:pt x="1205714" y="24276"/>
                </a:lnTo>
                <a:lnTo>
                  <a:pt x="396510" y="89013"/>
                </a:lnTo>
                <a:lnTo>
                  <a:pt x="412694" y="291314"/>
                </a:lnTo>
                <a:lnTo>
                  <a:pt x="0" y="364142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53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ular Callout 15">
            <a:extLst>
              <a:ext uri="{FF2B5EF4-FFF2-40B4-BE49-F238E27FC236}">
                <a16:creationId xmlns:a16="http://schemas.microsoft.com/office/drawing/2014/main" id="{1685F95D-8A57-DB9C-6B1E-6E6979860D6B}"/>
              </a:ext>
            </a:extLst>
          </p:cNvPr>
          <p:cNvSpPr/>
          <p:nvPr/>
        </p:nvSpPr>
        <p:spPr>
          <a:xfrm>
            <a:off x="512748" y="3985025"/>
            <a:ext cx="1853076" cy="265261"/>
          </a:xfrm>
          <a:prstGeom prst="wedgeRectCallout">
            <a:avLst>
              <a:gd name="adj1" fmla="val 56667"/>
              <a:gd name="adj2" fmla="val -18689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ysClr val="windowText" lastClr="000000"/>
                </a:solidFill>
              </a:rPr>
              <a:t>Large Strip Mall in 2 cities</a:t>
            </a:r>
          </a:p>
        </p:txBody>
      </p:sp>
      <p:sp>
        <p:nvSpPr>
          <p:cNvPr id="19" name="Rectangular Callout 18">
            <a:extLst>
              <a:ext uri="{FF2B5EF4-FFF2-40B4-BE49-F238E27FC236}">
                <a16:creationId xmlns:a16="http://schemas.microsoft.com/office/drawing/2014/main" id="{CCD810E3-D079-101E-153C-18138E2521A8}"/>
              </a:ext>
            </a:extLst>
          </p:cNvPr>
          <p:cNvSpPr/>
          <p:nvPr/>
        </p:nvSpPr>
        <p:spPr>
          <a:xfrm>
            <a:off x="4493699" y="4884130"/>
            <a:ext cx="456717" cy="265261"/>
          </a:xfrm>
          <a:prstGeom prst="wedgeRectCallout">
            <a:avLst>
              <a:gd name="adj1" fmla="val -107254"/>
              <a:gd name="adj2" fmla="val -22959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Gas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3A27C8-8DC3-1916-CF18-FE71807D2AA7}"/>
              </a:ext>
            </a:extLst>
          </p:cNvPr>
          <p:cNvGrpSpPr/>
          <p:nvPr/>
        </p:nvGrpSpPr>
        <p:grpSpPr>
          <a:xfrm>
            <a:off x="10372377" y="4945498"/>
            <a:ext cx="2838980" cy="1351310"/>
            <a:chOff x="9420765" y="5262035"/>
            <a:chExt cx="2838980" cy="135131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DD0D1-CD32-FCDA-CBF5-3E772D808F56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313413-0BDB-593C-F7EA-EC104C18B7C1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C2-ILV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C73C12-33DF-ACDC-CB51-AA1EAE57B759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A6B7A6-815A-DC73-AA41-304163D61B22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R3-1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3403E02-D48A-1EF3-03EF-361F51038B15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8D2C2A-467F-2960-5B04-13C50116052C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525556-2E83-FEFA-9980-0D7A519B89EE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E81F13-2D2B-6BF9-4251-4F060BB1BDE7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R2-1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DABADC3-4E84-74F9-AAA9-9898DD41174B}"/>
              </a:ext>
            </a:extLst>
          </p:cNvPr>
          <p:cNvSpPr txBox="1"/>
          <p:nvPr/>
        </p:nvSpPr>
        <p:spPr>
          <a:xfrm>
            <a:off x="10465795" y="5595810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19E8D7-2CE3-5EE7-4DC0-D980BB5902F5}"/>
              </a:ext>
            </a:extLst>
          </p:cNvPr>
          <p:cNvSpPr txBox="1"/>
          <p:nvPr/>
        </p:nvSpPr>
        <p:spPr>
          <a:xfrm>
            <a:off x="10456165" y="5284740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464B6F-E6DD-971F-8185-EF506A5C6F5E}"/>
              </a:ext>
            </a:extLst>
          </p:cNvPr>
          <p:cNvSpPr txBox="1"/>
          <p:nvPr/>
        </p:nvSpPr>
        <p:spPr>
          <a:xfrm>
            <a:off x="10465795" y="5934496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E5DB633-7456-288B-995B-1695267EC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4718" y="4976455"/>
            <a:ext cx="1529880" cy="131552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D6665-CA36-0D82-F917-89313DF8C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DA4FAF-941D-5F66-519C-8C1BFBD21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416" y="1006767"/>
            <a:ext cx="6816006" cy="23988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1828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</a:t>
            </a:r>
            <a:r>
              <a:rPr lang="en-US" sz="3200" dirty="0" err="1"/>
              <a:t>Ladera</a:t>
            </a:r>
            <a:r>
              <a:rPr lang="en-US" sz="3200" dirty="0"/>
              <a:t> / </a:t>
            </a:r>
            <a:r>
              <a:rPr lang="en-US" sz="2400" dirty="0"/>
              <a:t>WPDR 24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725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F5609-157D-FFAD-6DC0-96CAFB087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Century Boulevard / </a:t>
            </a:r>
            <a:r>
              <a:rPr lang="en-US" sz="3600" dirty="0"/>
              <a:t>WPDR 26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E74A1-FB45-9977-787E-6DAD4775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075F2E-0B12-987D-F316-E7CF97F33BB0}"/>
              </a:ext>
            </a:extLst>
          </p:cNvPr>
          <p:cNvSpPr txBox="1"/>
          <p:nvPr/>
        </p:nvSpPr>
        <p:spPr>
          <a:xfrm>
            <a:off x="5110093" y="4945498"/>
            <a:ext cx="35652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3A27C8-8DC3-1916-CF18-FE71807D2AA7}"/>
              </a:ext>
            </a:extLst>
          </p:cNvPr>
          <p:cNvGrpSpPr/>
          <p:nvPr/>
        </p:nvGrpSpPr>
        <p:grpSpPr>
          <a:xfrm>
            <a:off x="10372377" y="4945498"/>
            <a:ext cx="2838980" cy="1351310"/>
            <a:chOff x="9420765" y="5262035"/>
            <a:chExt cx="2838980" cy="135131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BDD0D1-CD32-FCDA-CBF5-3E772D808F56}"/>
                </a:ext>
              </a:extLst>
            </p:cNvPr>
            <p:cNvSpPr/>
            <p:nvPr/>
          </p:nvSpPr>
          <p:spPr>
            <a:xfrm>
              <a:off x="9420765" y="5313050"/>
              <a:ext cx="493114" cy="259752"/>
            </a:xfrm>
            <a:prstGeom prst="rect">
              <a:avLst/>
            </a:prstGeom>
            <a:solidFill>
              <a:srgbClr val="F7799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33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2313413-0BDB-593C-F7EA-EC104C18B7C1}"/>
                </a:ext>
              </a:extLst>
            </p:cNvPr>
            <p:cNvSpPr txBox="1"/>
            <p:nvPr/>
          </p:nvSpPr>
          <p:spPr>
            <a:xfrm>
              <a:off x="9898320" y="5262035"/>
              <a:ext cx="13627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C2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C73C12-33DF-ACDC-CB51-AA1EAE57B759}"/>
                </a:ext>
              </a:extLst>
            </p:cNvPr>
            <p:cNvSpPr/>
            <p:nvPr/>
          </p:nvSpPr>
          <p:spPr>
            <a:xfrm>
              <a:off x="9420765" y="5635999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6A6B7A6-815A-DC73-AA41-304163D61B22}"/>
                </a:ext>
              </a:extLst>
            </p:cNvPr>
            <p:cNvSpPr txBox="1"/>
            <p:nvPr/>
          </p:nvSpPr>
          <p:spPr>
            <a:xfrm>
              <a:off x="9898320" y="5569732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R3-1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3403E02-D48A-1EF3-03EF-361F51038B15}"/>
                </a:ext>
              </a:extLst>
            </p:cNvPr>
            <p:cNvSpPr/>
            <p:nvPr/>
          </p:nvSpPr>
          <p:spPr>
            <a:xfrm>
              <a:off x="9420765" y="6295119"/>
              <a:ext cx="493114" cy="259751"/>
            </a:xfrm>
            <a:prstGeom prst="rect">
              <a:avLst/>
            </a:prstGeom>
            <a:solidFill>
              <a:srgbClr val="FFFF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8D2C2A-467F-2960-5B04-13C50116052C}"/>
                </a:ext>
              </a:extLst>
            </p:cNvPr>
            <p:cNvSpPr txBox="1"/>
            <p:nvPr/>
          </p:nvSpPr>
          <p:spPr>
            <a:xfrm>
              <a:off x="9913879" y="6244013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R1-1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D525556-2E83-FEFA-9980-0D7A519B89EE}"/>
                </a:ext>
              </a:extLst>
            </p:cNvPr>
            <p:cNvSpPr/>
            <p:nvPr/>
          </p:nvSpPr>
          <p:spPr>
            <a:xfrm>
              <a:off x="9420766" y="5965173"/>
              <a:ext cx="493114" cy="259751"/>
            </a:xfrm>
            <a:prstGeom prst="rect">
              <a:avLst/>
            </a:prstGeom>
            <a:solidFill>
              <a:srgbClr val="FFC3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E81F13-2D2B-6BF9-4251-4F060BB1BDE7}"/>
                </a:ext>
              </a:extLst>
            </p:cNvPr>
            <p:cNvSpPr txBox="1"/>
            <p:nvPr/>
          </p:nvSpPr>
          <p:spPr>
            <a:xfrm>
              <a:off x="9913879" y="5898906"/>
              <a:ext cx="2345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R2-1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DABADC3-4E84-74F9-AAA9-9898DD41174B}"/>
              </a:ext>
            </a:extLst>
          </p:cNvPr>
          <p:cNvSpPr txBox="1"/>
          <p:nvPr/>
        </p:nvSpPr>
        <p:spPr>
          <a:xfrm>
            <a:off x="10465795" y="5595810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19E8D7-2CE3-5EE7-4DC0-D980BB5902F5}"/>
              </a:ext>
            </a:extLst>
          </p:cNvPr>
          <p:cNvSpPr txBox="1"/>
          <p:nvPr/>
        </p:nvSpPr>
        <p:spPr>
          <a:xfrm>
            <a:off x="10456165" y="5284740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464B6F-E6DD-971F-8185-EF506A5C6F5E}"/>
              </a:ext>
            </a:extLst>
          </p:cNvPr>
          <p:cNvSpPr txBox="1"/>
          <p:nvPr/>
        </p:nvSpPr>
        <p:spPr>
          <a:xfrm>
            <a:off x="10465795" y="5934496"/>
            <a:ext cx="471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873EBA4-FE07-52CB-E979-8D8D06544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88" y="1026437"/>
            <a:ext cx="4152900" cy="12827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CCEE179-B114-9C25-E264-A11BEB655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431112"/>
            <a:ext cx="7488269" cy="4181551"/>
          </a:xfrm>
          <a:prstGeom prst="rect">
            <a:avLst/>
          </a:prstGeom>
        </p:spPr>
      </p:pic>
      <p:sp>
        <p:nvSpPr>
          <p:cNvPr id="41" name="Freeform 40">
            <a:extLst>
              <a:ext uri="{FF2B5EF4-FFF2-40B4-BE49-F238E27FC236}">
                <a16:creationId xmlns:a16="http://schemas.microsoft.com/office/drawing/2014/main" id="{7E2C1D83-6F56-8CF9-79D2-92078F4B045D}"/>
              </a:ext>
            </a:extLst>
          </p:cNvPr>
          <p:cNvSpPr/>
          <p:nvPr/>
        </p:nvSpPr>
        <p:spPr>
          <a:xfrm>
            <a:off x="1377108" y="4230477"/>
            <a:ext cx="6158429" cy="1189822"/>
          </a:xfrm>
          <a:custGeom>
            <a:avLst/>
            <a:gdLst>
              <a:gd name="connsiteX0" fmla="*/ 5695721 w 6158429"/>
              <a:gd name="connsiteY0" fmla="*/ 517793 h 1189822"/>
              <a:gd name="connsiteX1" fmla="*/ 6158429 w 6158429"/>
              <a:gd name="connsiteY1" fmla="*/ 506776 h 1189822"/>
              <a:gd name="connsiteX2" fmla="*/ 6125379 w 6158429"/>
              <a:gd name="connsiteY2" fmla="*/ 1189822 h 1189822"/>
              <a:gd name="connsiteX3" fmla="*/ 4087258 w 6158429"/>
              <a:gd name="connsiteY3" fmla="*/ 1178805 h 1189822"/>
              <a:gd name="connsiteX4" fmla="*/ 4054208 w 6158429"/>
              <a:gd name="connsiteY4" fmla="*/ 892366 h 1189822"/>
              <a:gd name="connsiteX5" fmla="*/ 0 w 6158429"/>
              <a:gd name="connsiteY5" fmla="*/ 870333 h 1189822"/>
              <a:gd name="connsiteX6" fmla="*/ 22034 w 6158429"/>
              <a:gd name="connsiteY6" fmla="*/ 0 h 1189822"/>
              <a:gd name="connsiteX7" fmla="*/ 605928 w 6158429"/>
              <a:gd name="connsiteY7" fmla="*/ 0 h 1189822"/>
              <a:gd name="connsiteX8" fmla="*/ 594911 w 6158429"/>
              <a:gd name="connsiteY8" fmla="*/ 275422 h 1189822"/>
              <a:gd name="connsiteX9" fmla="*/ 903384 w 6158429"/>
              <a:gd name="connsiteY9" fmla="*/ 275422 h 1189822"/>
              <a:gd name="connsiteX10" fmla="*/ 914400 w 6158429"/>
              <a:gd name="connsiteY10" fmla="*/ 881350 h 1189822"/>
              <a:gd name="connsiteX11" fmla="*/ 914400 w 6158429"/>
              <a:gd name="connsiteY11" fmla="*/ 881350 h 1189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429" h="1189822">
                <a:moveTo>
                  <a:pt x="5695721" y="517793"/>
                </a:moveTo>
                <a:lnTo>
                  <a:pt x="6158429" y="506776"/>
                </a:lnTo>
                <a:lnTo>
                  <a:pt x="6125379" y="1189822"/>
                </a:lnTo>
                <a:lnTo>
                  <a:pt x="4087258" y="1178805"/>
                </a:lnTo>
                <a:lnTo>
                  <a:pt x="4054208" y="892366"/>
                </a:lnTo>
                <a:lnTo>
                  <a:pt x="0" y="870333"/>
                </a:lnTo>
                <a:lnTo>
                  <a:pt x="22034" y="0"/>
                </a:lnTo>
                <a:lnTo>
                  <a:pt x="605928" y="0"/>
                </a:lnTo>
                <a:lnTo>
                  <a:pt x="594911" y="275422"/>
                </a:lnTo>
                <a:lnTo>
                  <a:pt x="903384" y="275422"/>
                </a:lnTo>
                <a:lnTo>
                  <a:pt x="914400" y="881350"/>
                </a:lnTo>
                <a:lnTo>
                  <a:pt x="914400" y="881350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04968B83-86E5-CB27-EA1D-B3A1D1C13980}"/>
              </a:ext>
            </a:extLst>
          </p:cNvPr>
          <p:cNvSpPr/>
          <p:nvPr/>
        </p:nvSpPr>
        <p:spPr>
          <a:xfrm>
            <a:off x="2467778" y="4516916"/>
            <a:ext cx="341523" cy="583894"/>
          </a:xfrm>
          <a:custGeom>
            <a:avLst/>
            <a:gdLst>
              <a:gd name="connsiteX0" fmla="*/ 0 w 341523"/>
              <a:gd name="connsiteY0" fmla="*/ 539826 h 583894"/>
              <a:gd name="connsiteX1" fmla="*/ 0 w 341523"/>
              <a:gd name="connsiteY1" fmla="*/ 0 h 583894"/>
              <a:gd name="connsiteX2" fmla="*/ 341523 w 341523"/>
              <a:gd name="connsiteY2" fmla="*/ 11017 h 583894"/>
              <a:gd name="connsiteX3" fmla="*/ 341523 w 341523"/>
              <a:gd name="connsiteY3" fmla="*/ 583894 h 58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523" h="583894">
                <a:moveTo>
                  <a:pt x="0" y="539826"/>
                </a:moveTo>
                <a:lnTo>
                  <a:pt x="0" y="0"/>
                </a:lnTo>
                <a:lnTo>
                  <a:pt x="341523" y="11017"/>
                </a:lnTo>
                <a:lnTo>
                  <a:pt x="341523" y="583894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DC2FE2FB-CF78-1DED-FA7C-1302D905D8BF}"/>
              </a:ext>
            </a:extLst>
          </p:cNvPr>
          <p:cNvSpPr/>
          <p:nvPr/>
        </p:nvSpPr>
        <p:spPr>
          <a:xfrm>
            <a:off x="2985571" y="3955055"/>
            <a:ext cx="2247441" cy="1156772"/>
          </a:xfrm>
          <a:custGeom>
            <a:avLst/>
            <a:gdLst>
              <a:gd name="connsiteX0" fmla="*/ 11017 w 2247441"/>
              <a:gd name="connsiteY0" fmla="*/ 1112704 h 1156772"/>
              <a:gd name="connsiteX1" fmla="*/ 0 w 2247441"/>
              <a:gd name="connsiteY1" fmla="*/ 583894 h 1156772"/>
              <a:gd name="connsiteX2" fmla="*/ 154236 w 2247441"/>
              <a:gd name="connsiteY2" fmla="*/ 561861 h 1156772"/>
              <a:gd name="connsiteX3" fmla="*/ 154236 w 2247441"/>
              <a:gd name="connsiteY3" fmla="*/ 198304 h 1156772"/>
              <a:gd name="connsiteX4" fmla="*/ 793215 w 2247441"/>
              <a:gd name="connsiteY4" fmla="*/ 176270 h 1156772"/>
              <a:gd name="connsiteX5" fmla="*/ 804231 w 2247441"/>
              <a:gd name="connsiteY5" fmla="*/ 0 h 1156772"/>
              <a:gd name="connsiteX6" fmla="*/ 1134737 w 2247441"/>
              <a:gd name="connsiteY6" fmla="*/ 0 h 1156772"/>
              <a:gd name="connsiteX7" fmla="*/ 1134737 w 2247441"/>
              <a:gd name="connsiteY7" fmla="*/ 286439 h 1156772"/>
              <a:gd name="connsiteX8" fmla="*/ 1344058 w 2247441"/>
              <a:gd name="connsiteY8" fmla="*/ 297456 h 1156772"/>
              <a:gd name="connsiteX9" fmla="*/ 1344058 w 2247441"/>
              <a:gd name="connsiteY9" fmla="*/ 594911 h 1156772"/>
              <a:gd name="connsiteX10" fmla="*/ 2247441 w 2247441"/>
              <a:gd name="connsiteY10" fmla="*/ 594911 h 1156772"/>
              <a:gd name="connsiteX11" fmla="*/ 2236424 w 2247441"/>
              <a:gd name="connsiteY11" fmla="*/ 1156772 h 115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47441" h="1156772">
                <a:moveTo>
                  <a:pt x="11017" y="1112704"/>
                </a:moveTo>
                <a:lnTo>
                  <a:pt x="0" y="583894"/>
                </a:lnTo>
                <a:lnTo>
                  <a:pt x="154236" y="561861"/>
                </a:lnTo>
                <a:lnTo>
                  <a:pt x="154236" y="198304"/>
                </a:lnTo>
                <a:lnTo>
                  <a:pt x="793215" y="176270"/>
                </a:lnTo>
                <a:lnTo>
                  <a:pt x="804231" y="0"/>
                </a:lnTo>
                <a:lnTo>
                  <a:pt x="1134737" y="0"/>
                </a:lnTo>
                <a:lnTo>
                  <a:pt x="1134737" y="286439"/>
                </a:lnTo>
                <a:lnTo>
                  <a:pt x="1344058" y="297456"/>
                </a:lnTo>
                <a:lnTo>
                  <a:pt x="1344058" y="594911"/>
                </a:lnTo>
                <a:lnTo>
                  <a:pt x="2247441" y="594911"/>
                </a:lnTo>
                <a:lnTo>
                  <a:pt x="2236424" y="1156772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9144F227-14BF-85D7-1A02-8EA66DFC05EE}"/>
              </a:ext>
            </a:extLst>
          </p:cNvPr>
          <p:cNvSpPr/>
          <p:nvPr/>
        </p:nvSpPr>
        <p:spPr>
          <a:xfrm>
            <a:off x="5442333" y="4814371"/>
            <a:ext cx="1608462" cy="264405"/>
          </a:xfrm>
          <a:custGeom>
            <a:avLst/>
            <a:gdLst>
              <a:gd name="connsiteX0" fmla="*/ 0 w 1608462"/>
              <a:gd name="connsiteY0" fmla="*/ 264405 h 264405"/>
              <a:gd name="connsiteX1" fmla="*/ 0 w 1608462"/>
              <a:gd name="connsiteY1" fmla="*/ 121186 h 264405"/>
              <a:gd name="connsiteX2" fmla="*/ 253387 w 1608462"/>
              <a:gd name="connsiteY2" fmla="*/ 121186 h 264405"/>
              <a:gd name="connsiteX3" fmla="*/ 264404 w 1608462"/>
              <a:gd name="connsiteY3" fmla="*/ 264405 h 264405"/>
              <a:gd name="connsiteX4" fmla="*/ 1189821 w 1608462"/>
              <a:gd name="connsiteY4" fmla="*/ 242371 h 264405"/>
              <a:gd name="connsiteX5" fmla="*/ 1333040 w 1608462"/>
              <a:gd name="connsiteY5" fmla="*/ 198304 h 264405"/>
              <a:gd name="connsiteX6" fmla="*/ 1476260 w 1608462"/>
              <a:gd name="connsiteY6" fmla="*/ 143219 h 264405"/>
              <a:gd name="connsiteX7" fmla="*/ 1553378 w 1608462"/>
              <a:gd name="connsiteY7" fmla="*/ 77118 h 264405"/>
              <a:gd name="connsiteX8" fmla="*/ 1608462 w 1608462"/>
              <a:gd name="connsiteY8" fmla="*/ 0 h 264405"/>
              <a:gd name="connsiteX9" fmla="*/ 1608462 w 1608462"/>
              <a:gd name="connsiteY9" fmla="*/ 0 h 264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08462" h="264405">
                <a:moveTo>
                  <a:pt x="0" y="264405"/>
                </a:moveTo>
                <a:lnTo>
                  <a:pt x="0" y="121186"/>
                </a:lnTo>
                <a:lnTo>
                  <a:pt x="253387" y="121186"/>
                </a:lnTo>
                <a:lnTo>
                  <a:pt x="264404" y="264405"/>
                </a:lnTo>
                <a:lnTo>
                  <a:pt x="1189821" y="242371"/>
                </a:lnTo>
                <a:lnTo>
                  <a:pt x="1333040" y="198304"/>
                </a:lnTo>
                <a:lnTo>
                  <a:pt x="1476260" y="143219"/>
                </a:lnTo>
                <a:lnTo>
                  <a:pt x="1553378" y="77118"/>
                </a:lnTo>
                <a:lnTo>
                  <a:pt x="1608462" y="0"/>
                </a:lnTo>
                <a:lnTo>
                  <a:pt x="1608462" y="0"/>
                </a:lnTo>
              </a:path>
            </a:pathLst>
          </a:cu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0E538A1-AE74-AE5E-1487-143EE51CE70B}"/>
              </a:ext>
            </a:extLst>
          </p:cNvPr>
          <p:cNvSpPr txBox="1"/>
          <p:nvPr/>
        </p:nvSpPr>
        <p:spPr>
          <a:xfrm>
            <a:off x="8097869" y="3714432"/>
            <a:ext cx="35652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Not all sections necessarily work as Mixed-Use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Some parcels = 100% high density residential?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60BAC-40B3-0816-E24F-819A2F97F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1B207-AAC5-5EC3-0A23-A64AB2CE5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0422" y="1002147"/>
            <a:ext cx="6158429" cy="231688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7482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FB7542-FB09-2090-9033-FAA986329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EE8E58-5E77-ED83-C961-86E2FD5D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9DC568-72E5-06A0-AD58-C89A487EE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51" b="17831"/>
          <a:stretch/>
        </p:blipFill>
        <p:spPr>
          <a:xfrm>
            <a:off x="428625" y="13927"/>
            <a:ext cx="7724775" cy="6732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DFC2D6-D864-ADF8-0F62-D4E5B75A1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827" y="3698308"/>
            <a:ext cx="4883173" cy="3032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8D3D3C-F21F-397A-B04B-97CE350AA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771" y="180960"/>
            <a:ext cx="3143229" cy="34494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E6F0BC-259A-679B-1CEB-EC07316D10B9}"/>
              </a:ext>
            </a:extLst>
          </p:cNvPr>
          <p:cNvSpPr/>
          <p:nvPr/>
        </p:nvSpPr>
        <p:spPr>
          <a:xfrm>
            <a:off x="8909222" y="1292638"/>
            <a:ext cx="3163329" cy="301039"/>
          </a:xfrm>
          <a:prstGeom prst="rect">
            <a:avLst/>
          </a:prstGeom>
          <a:solidFill>
            <a:srgbClr val="FFFF00">
              <a:alpha val="19629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951B4E-2339-1738-C3A0-BC8364B915B0}"/>
              </a:ext>
            </a:extLst>
          </p:cNvPr>
          <p:cNvSpPr/>
          <p:nvPr/>
        </p:nvSpPr>
        <p:spPr>
          <a:xfrm>
            <a:off x="8909222" y="1741184"/>
            <a:ext cx="3163329" cy="164499"/>
          </a:xfrm>
          <a:prstGeom prst="rect">
            <a:avLst/>
          </a:prstGeom>
          <a:solidFill>
            <a:srgbClr val="FFFF00">
              <a:alpha val="25947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1AA3F-26AF-A718-5129-E136CDFF9513}"/>
              </a:ext>
            </a:extLst>
          </p:cNvPr>
          <p:cNvSpPr txBox="1"/>
          <p:nvPr/>
        </p:nvSpPr>
        <p:spPr>
          <a:xfrm>
            <a:off x="7030649" y="1116623"/>
            <a:ext cx="1898673" cy="954107"/>
          </a:xfrm>
          <a:prstGeom prst="rect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Planning indicates Density Base 3,4 and 8 in Draft 2 Commercial Maps.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3C50F-A659-66FD-E6B9-83EFBE630398}"/>
              </a:ext>
            </a:extLst>
          </p:cNvPr>
          <p:cNvSpPr txBox="1"/>
          <p:nvPr/>
        </p:nvSpPr>
        <p:spPr>
          <a:xfrm>
            <a:off x="6184900" y="5833130"/>
            <a:ext cx="1333499" cy="523220"/>
          </a:xfrm>
          <a:prstGeom prst="rect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What’s applied where.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DB73134-FA45-D92E-793D-354020EB3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</p:spTree>
    <p:extLst>
      <p:ext uri="{BB962C8B-B14F-4D97-AF65-F5344CB8AC3E}">
        <p14:creationId xmlns:p14="http://schemas.microsoft.com/office/powerpoint/2010/main" val="2755693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Century Boulevard / </a:t>
            </a:r>
            <a:r>
              <a:rPr lang="en-US" sz="2400" dirty="0"/>
              <a:t>WPDR 26</a:t>
            </a:r>
            <a:endParaRPr lang="en-US" sz="32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1717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A4D08-84A8-B6AD-86FE-A8E31102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54" y="365126"/>
            <a:ext cx="11206424" cy="681386"/>
          </a:xfrm>
        </p:spPr>
        <p:txBody>
          <a:bodyPr>
            <a:noAutofit/>
          </a:bodyPr>
          <a:lstStyle/>
          <a:p>
            <a:r>
              <a:rPr lang="en-US" sz="2800" dirty="0"/>
              <a:t>For further discussion: Are there other </a:t>
            </a:r>
            <a:r>
              <a:rPr lang="en-US" sz="2800"/>
              <a:t>current COMMERCIAL </a:t>
            </a:r>
            <a:r>
              <a:rPr lang="en-US" sz="2800" dirty="0"/>
              <a:t>locations in NCWP where you would propose Up-Zoning?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75DB7-D005-1B81-D9C8-8733DD39F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54" y="1225899"/>
            <a:ext cx="3562978" cy="4951064"/>
          </a:xfr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Where?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AFB7E4-0C71-3AA8-F59D-5F5D84C19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RESIDENTIAL MAPS Workbook - NCWP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E4BB2-F1CB-0F60-2FB1-4AF7E856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41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C8BCCB-DDB8-590C-A05F-DBC9D77D54E9}"/>
              </a:ext>
            </a:extLst>
          </p:cNvPr>
          <p:cNvSpPr txBox="1">
            <a:spLocks/>
          </p:cNvSpPr>
          <p:nvPr/>
        </p:nvSpPr>
        <p:spPr>
          <a:xfrm>
            <a:off x="4331677" y="1227574"/>
            <a:ext cx="3562978" cy="495106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Why?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3835E4-D143-C655-AD7F-5ABADE9CFB9F}"/>
              </a:ext>
            </a:extLst>
          </p:cNvPr>
          <p:cNvSpPr txBox="1">
            <a:spLocks/>
          </p:cNvSpPr>
          <p:nvPr/>
        </p:nvSpPr>
        <p:spPr>
          <a:xfrm>
            <a:off x="8153400" y="1225899"/>
            <a:ext cx="3562978" cy="4951064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What Zone Density Base would you recommend? </a:t>
            </a:r>
            <a:r>
              <a:rPr lang="en-US" sz="1600" dirty="0"/>
              <a:t>(See page 7 of this workbook for table of possible Density Base choices.)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36F85E-F52B-062F-F0E9-15F6FB9D62C8}"/>
              </a:ext>
            </a:extLst>
          </p:cNvPr>
          <p:cNvSpPr/>
          <p:nvPr/>
        </p:nvSpPr>
        <p:spPr>
          <a:xfrm rot="19198849">
            <a:off x="8745076" y="5518879"/>
            <a:ext cx="4112391" cy="37060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Copy this page and make as many as you have suggestions for</a:t>
            </a:r>
          </a:p>
        </p:txBody>
      </p:sp>
    </p:spTree>
    <p:extLst>
      <p:ext uri="{BB962C8B-B14F-4D97-AF65-F5344CB8AC3E}">
        <p14:creationId xmlns:p14="http://schemas.microsoft.com/office/powerpoint/2010/main" val="475427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AF3CA-4A3F-C521-84A9-EA64CCE1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RECAP: Notes on Commercial Draft 2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CAD97-A2F0-7720-25FC-2261CEBFE0D9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507D3-A168-8780-4A4E-5634B06C0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A4DB8-2AA3-17C7-B63B-26172E67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738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E6FB7-F211-EF5B-28A3-CAA868BB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Response: Zoning Base Categories Applied to Commercial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4E2779-77AF-895E-9A21-4152C118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C660A-03F4-2CBA-6AEF-DDAF8FDC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07BE65-B345-0C9D-FBBF-A5FBDA9E53C4}"/>
              </a:ext>
            </a:extLst>
          </p:cNvPr>
          <p:cNvGraphicFramePr>
            <a:graphicFrameLocks noGrp="1"/>
          </p:cNvGraphicFramePr>
          <p:nvPr/>
        </p:nvGraphicFramePr>
        <p:xfrm>
          <a:off x="696310" y="1156137"/>
          <a:ext cx="10723180" cy="5200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61590">
                  <a:extLst>
                    <a:ext uri="{9D8B030D-6E8A-4147-A177-3AD203B41FA5}">
                      <a16:colId xmlns:a16="http://schemas.microsoft.com/office/drawing/2014/main" val="3811104496"/>
                    </a:ext>
                  </a:extLst>
                </a:gridCol>
                <a:gridCol w="5361590">
                  <a:extLst>
                    <a:ext uri="{9D8B030D-6E8A-4147-A177-3AD203B41FA5}">
                      <a16:colId xmlns:a16="http://schemas.microsoft.com/office/drawing/2014/main" val="243974437"/>
                    </a:ext>
                  </a:extLst>
                </a:gridCol>
              </a:tblGrid>
              <a:tr h="396245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Questions, Requests for Clarification: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like: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664925"/>
                  </a:ext>
                </a:extLst>
              </a:tr>
              <a:tr h="2615059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3902890"/>
                  </a:ext>
                </a:extLst>
              </a:tr>
              <a:tr h="41598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Zoning change proposals you disagree with: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Alternative zoning proposals: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118967"/>
                  </a:ext>
                </a:extLst>
              </a:tr>
              <a:tr h="1772920">
                <a:tc>
                  <a:txBody>
                    <a:bodyPr/>
                    <a:lstStyle/>
                    <a:p>
                      <a:endParaRPr lang="en-US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11676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279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BCBAA-304B-1D6B-B512-292C1D301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63" y="365126"/>
            <a:ext cx="10934737" cy="1029812"/>
          </a:xfrm>
        </p:spPr>
        <p:txBody>
          <a:bodyPr>
            <a:noAutofit/>
          </a:bodyPr>
          <a:lstStyle/>
          <a:p>
            <a:r>
              <a:rPr lang="en-US" sz="3200" dirty="0"/>
              <a:t>Commercial Map </a:t>
            </a:r>
            <a:br>
              <a:rPr lang="en-US" sz="3200" dirty="0"/>
            </a:br>
            <a:r>
              <a:rPr lang="en-US" sz="3200" dirty="0"/>
              <a:t>Audit of R-zoned Parcels Up-Zoned + Directly Adjacent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53E65-20C4-F8FF-2E26-A3755C9B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BFCF9D-224F-83C4-2AB1-F856A029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744935"/>
            <a:ext cx="7889013" cy="39809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1D98E8-0C04-4B51-6100-C59781E466AE}"/>
              </a:ext>
            </a:extLst>
          </p:cNvPr>
          <p:cNvSpPr txBox="1"/>
          <p:nvPr/>
        </p:nvSpPr>
        <p:spPr>
          <a:xfrm>
            <a:off x="423545" y="3182045"/>
            <a:ext cx="3332529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CONCERNS: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RSO units lost to up-zoning.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“Impact zone” for R-parcels </a:t>
            </a:r>
            <a:r>
              <a:rPr lang="en-US" sz="1600" i="1" dirty="0"/>
              <a:t>adjacent </a:t>
            </a:r>
            <a:r>
              <a:rPr lang="en-US" sz="1600" dirty="0"/>
              <a:t>to large format mixed use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Not a “missing middle” type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Arterials and LAX: studying other airports; so far, all have dedicated </a:t>
            </a:r>
            <a:r>
              <a:rPr lang="en-US" sz="1600" dirty="0" err="1"/>
              <a:t>fwy</a:t>
            </a:r>
            <a:r>
              <a:rPr lang="en-US" sz="1600" dirty="0"/>
              <a:t> exits. LAX does not.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highlight>
                  <a:srgbClr val="00FF00"/>
                </a:highlight>
              </a:rPr>
              <a:t>Airport traffic flows must come into the discussion.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F069CA-E021-BA65-5C24-64D2FBBECB4F}"/>
              </a:ext>
            </a:extLst>
          </p:cNvPr>
          <p:cNvSpPr txBox="1"/>
          <p:nvPr/>
        </p:nvSpPr>
        <p:spPr>
          <a:xfrm>
            <a:off x="423545" y="1744935"/>
            <a:ext cx="3332529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/>
              <a:t>REALITY: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“Commercial” map adds another 666 “R” parcels being up-zoned for mixed use (which is primarily residential)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EFB986-A003-D75E-910C-3088CE2F3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</p:spTree>
    <p:extLst>
      <p:ext uri="{BB962C8B-B14F-4D97-AF65-F5344CB8AC3E}">
        <p14:creationId xmlns:p14="http://schemas.microsoft.com/office/powerpoint/2010/main" val="1037315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BA629-FC9F-C621-65BD-4243AEDD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86" y="229661"/>
            <a:ext cx="10515600" cy="539336"/>
          </a:xfrm>
        </p:spPr>
        <p:txBody>
          <a:bodyPr>
            <a:noAutofit/>
          </a:bodyPr>
          <a:lstStyle/>
          <a:p>
            <a:r>
              <a:rPr lang="en-US" sz="2400" dirty="0"/>
              <a:t>REFERENCE SHEET </a:t>
            </a:r>
            <a:br>
              <a:rPr lang="en-US" sz="2400" dirty="0"/>
            </a:br>
            <a:r>
              <a:rPr lang="en-US" sz="2400" dirty="0"/>
              <a:t>Building Specifications for Mixed-Use Density Zones in Draft 2 Maps (3, 4, 8 and FA)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C222F-0F71-9919-B7B7-B5144570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BD0B538-1086-A727-9C9A-B422275490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17191"/>
              </p:ext>
            </p:extLst>
          </p:nvPr>
        </p:nvGraphicFramePr>
        <p:xfrm>
          <a:off x="186386" y="916606"/>
          <a:ext cx="5741532" cy="1585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210800" imgH="2819400" progId="Excel.Sheet.12">
                  <p:embed/>
                </p:oleObj>
              </mc:Choice>
              <mc:Fallback>
                <p:oleObj name="Worksheet" r:id="rId3" imgW="10210800" imgH="28194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6386" y="916606"/>
                        <a:ext cx="5741532" cy="15850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4F1430B-6AB4-B10B-8AC4-B88B46199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091793"/>
              </p:ext>
            </p:extLst>
          </p:nvPr>
        </p:nvGraphicFramePr>
        <p:xfrm>
          <a:off x="224486" y="2649242"/>
          <a:ext cx="5598089" cy="1602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0210800" imgH="2921000" progId="Excel.Sheet.12">
                  <p:embed/>
                </p:oleObj>
              </mc:Choice>
              <mc:Fallback>
                <p:oleObj name="Worksheet" r:id="rId5" imgW="10210800" imgH="2921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4486" y="2649242"/>
                        <a:ext cx="5598089" cy="160262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97974DC-DC29-53C2-8306-6047BF60BA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724960"/>
              </p:ext>
            </p:extLst>
          </p:nvPr>
        </p:nvGraphicFramePr>
        <p:xfrm>
          <a:off x="6217026" y="916606"/>
          <a:ext cx="5615872" cy="1585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7" imgW="10210800" imgH="2882900" progId="Excel.Sheet.12">
                  <p:embed/>
                </p:oleObj>
              </mc:Choice>
              <mc:Fallback>
                <p:oleObj name="Worksheet" r:id="rId7" imgW="10210800" imgH="2882900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199F0E5-9A56-4108-086D-A9DA3C289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17026" y="916606"/>
                        <a:ext cx="5615872" cy="15850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C4F6E4F-F591-2D54-4CE9-5CC2D9FCCF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582151"/>
              </p:ext>
            </p:extLst>
          </p:nvPr>
        </p:nvGraphicFramePr>
        <p:xfrm>
          <a:off x="6217026" y="2650635"/>
          <a:ext cx="5713412" cy="1613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9" imgW="10210800" imgH="2882900" progId="Excel.Sheet.12">
                  <p:embed/>
                </p:oleObj>
              </mc:Choice>
              <mc:Fallback>
                <p:oleObj name="Worksheet" r:id="rId9" imgW="10210800" imgH="2882900" progId="Excel.Shee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9A8E1A7-2568-BB5F-09E2-7DD0BD1E7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17026" y="2650635"/>
                        <a:ext cx="5713412" cy="161307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3C03AA1-CD94-9CBE-E57A-9D59527500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0840412"/>
              </p:ext>
            </p:extLst>
          </p:nvPr>
        </p:nvGraphicFramePr>
        <p:xfrm>
          <a:off x="6237911" y="4384337"/>
          <a:ext cx="5692527" cy="156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1" imgW="10210800" imgH="2806700" progId="Excel.Sheet.12">
                  <p:embed/>
                </p:oleObj>
              </mc:Choice>
              <mc:Fallback>
                <p:oleObj name="Worksheet" r:id="rId11" imgW="10210800" imgH="2806700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B6E8AE5-AEDD-77F4-0B70-1F00968E13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37911" y="4384337"/>
                        <a:ext cx="5692527" cy="1564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8D1EDE5-626F-1617-0C38-DFDEBEC60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171CDD-211B-FC4F-92B9-BD0CD9359B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386" y="4384337"/>
            <a:ext cx="3655746" cy="3814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B1E492-A6BE-8A0F-9243-2D45513807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562" y="4727706"/>
            <a:ext cx="3369614" cy="20799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772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B4D6A-1497-CA37-05B2-1D0A65DE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Reference Chart: New Zoning Specs vs Current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593AED-974A-3700-9971-C6DA3FE72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8CE45E9-BC4F-01D9-5EBC-9B65198D72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5973803"/>
              </p:ext>
            </p:extLst>
          </p:nvPr>
        </p:nvGraphicFramePr>
        <p:xfrm>
          <a:off x="2184400" y="1228590"/>
          <a:ext cx="7747000" cy="4164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464800" imgH="5626100" progId="Excel.Sheet.12">
                  <p:embed/>
                </p:oleObj>
              </mc:Choice>
              <mc:Fallback>
                <p:oleObj name="Worksheet" r:id="rId3" imgW="10464800" imgH="5626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4400" y="1228590"/>
                        <a:ext cx="7747000" cy="4164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FEE9315-E792-9C08-9000-9A14F80F3AAB}"/>
              </a:ext>
            </a:extLst>
          </p:cNvPr>
          <p:cNvSpPr txBox="1"/>
          <p:nvPr/>
        </p:nvSpPr>
        <p:spPr>
          <a:xfrm>
            <a:off x="2076618" y="5629410"/>
            <a:ext cx="7962564" cy="369332"/>
          </a:xfrm>
          <a:prstGeom prst="rect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Reference to help stakeholders compare what is now to what could be (new zoning)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0CA8D5F-4EEA-B024-7837-24A03C62C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</p:spTree>
    <p:extLst>
      <p:ext uri="{BB962C8B-B14F-4D97-AF65-F5344CB8AC3E}">
        <p14:creationId xmlns:p14="http://schemas.microsoft.com/office/powerpoint/2010/main" val="3475118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BA629-FC9F-C621-65BD-4243AEDD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86" y="229661"/>
            <a:ext cx="10515600" cy="539336"/>
          </a:xfrm>
        </p:spPr>
        <p:txBody>
          <a:bodyPr>
            <a:noAutofit/>
          </a:bodyPr>
          <a:lstStyle/>
          <a:p>
            <a:r>
              <a:rPr lang="en-US" sz="2400" dirty="0"/>
              <a:t>REFERENCE SHEET </a:t>
            </a:r>
            <a:br>
              <a:rPr lang="en-US" sz="2400" dirty="0"/>
            </a:br>
            <a:r>
              <a:rPr lang="en-US" sz="2400" dirty="0"/>
              <a:t>New Commercial GPLU Designations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8C222F-0F71-9919-B7B7-B5144570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3C5E-2C7F-6E4A-9591-AFA4E37F3874}" type="slidenum">
              <a:rPr lang="en-US" smtClean="0"/>
              <a:t>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8D1EDE5-626F-1617-0C38-DFDEBEC60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Stakeholder Draft 2 COMMERCIAL MAPS Workbook - NCWP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6362C7-FD45-8D3C-1793-D3B0A09693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85"/>
          <a:stretch/>
        </p:blipFill>
        <p:spPr>
          <a:xfrm>
            <a:off x="438905" y="1075932"/>
            <a:ext cx="6355595" cy="27676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BF3B77-A524-A668-532A-7674D4BA8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05" y="3746317"/>
            <a:ext cx="6287878" cy="25668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5AD534F-FAFC-CEB8-8A6C-8048E748C711}"/>
              </a:ext>
            </a:extLst>
          </p:cNvPr>
          <p:cNvSpPr txBox="1"/>
          <p:nvPr/>
        </p:nvSpPr>
        <p:spPr>
          <a:xfrm>
            <a:off x="6883400" y="2635408"/>
            <a:ext cx="3009900" cy="646331"/>
          </a:xfrm>
          <a:prstGeom prst="rect">
            <a:avLst/>
          </a:prstGeom>
          <a:solidFill>
            <a:srgbClr val="FFFF00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Currently NCWP Draft 2 Commercial maps do not apply the “Village” profile to any areas. Possible negotiating point? </a:t>
            </a:r>
          </a:p>
        </p:txBody>
      </p:sp>
    </p:spTree>
    <p:extLst>
      <p:ext uri="{BB962C8B-B14F-4D97-AF65-F5344CB8AC3E}">
        <p14:creationId xmlns:p14="http://schemas.microsoft.com/office/powerpoint/2010/main" val="38182363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4253</TotalTime>
  <Words>2089</Words>
  <Application>Microsoft Macintosh PowerPoint</Application>
  <PresentationFormat>Widescreen</PresentationFormat>
  <Paragraphs>438</Paragraphs>
  <Slides>42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Worksheet</vt:lpstr>
      <vt:lpstr>Westchester/Playa CPU DRAFT 2 MAPS</vt:lpstr>
      <vt:lpstr>Context</vt:lpstr>
      <vt:lpstr>Response: Overall Commercial UpZoning Strategy to Increase Density on NCWP Arterials</vt:lpstr>
      <vt:lpstr>-</vt:lpstr>
      <vt:lpstr>Response: Zoning Base Categories Applied to Commercial</vt:lpstr>
      <vt:lpstr>Commercial Map  Audit of R-zoned Parcels Up-Zoned + Directly Adjacent </vt:lpstr>
      <vt:lpstr>REFERENCE SHEET  Building Specifications for Mixed-Use Density Zones in Draft 2 Maps (3, 4, 8 and FA)</vt:lpstr>
      <vt:lpstr>Reference Chart: New Zoning Specs vs Current</vt:lpstr>
      <vt:lpstr>REFERENCE SHEET  New Commercial GPLU Designations</vt:lpstr>
      <vt:lpstr>Reference points re R1 conversion to Mixed-Use Commercial</vt:lpstr>
      <vt:lpstr>Manchester Ave West of Sepulveda  / WPDR11</vt:lpstr>
      <vt:lpstr>Response: Manchester Ave West of Sepulveda  / WPDR11</vt:lpstr>
      <vt:lpstr>Manchester Ave West of Sepulveda  / WPDR 12</vt:lpstr>
      <vt:lpstr>Response: Manchester Ave West of Sepulveda  / WPDR 12</vt:lpstr>
      <vt:lpstr>Loyola Village / Lincoln Only - WPDR 23</vt:lpstr>
      <vt:lpstr>Response: Loyola Village / Lincoln Only - WPDR 23</vt:lpstr>
      <vt:lpstr>Westchester Downtown /WPDR 22</vt:lpstr>
      <vt:lpstr>Response: Westchester Downtown /WPDR 22</vt:lpstr>
      <vt:lpstr>Sepulveda Corridor Pt 1 of 3 / WPDR 13</vt:lpstr>
      <vt:lpstr>Response: Sepulveda Corridor Pt 1 of 3 / WPDR 13</vt:lpstr>
      <vt:lpstr>Sepulveda Corridor Pt 2 of 3 / WPDR 18</vt:lpstr>
      <vt:lpstr>Response: Sepulveda Corridor Pt 2 of 3 / WPDR 18</vt:lpstr>
      <vt:lpstr>Sepulveda Corridor Pt 3 of 3 / WPDR 19 (slide 1 of 2)</vt:lpstr>
      <vt:lpstr>Sepulveda Corridor Pt 3 of 3 / WPDR 19 (slide 2 of 2)</vt:lpstr>
      <vt:lpstr>Response: Sepulveda Corridor Pt 3 of 3 / WPDR 19</vt:lpstr>
      <vt:lpstr>HHLA Area / WPDR 25</vt:lpstr>
      <vt:lpstr>Response: HHLA Area / WPDR 25</vt:lpstr>
      <vt:lpstr>La Tijera / WPDR 14</vt:lpstr>
      <vt:lpstr>Response: La Tijera / WPDR 14</vt:lpstr>
      <vt:lpstr>La Tijera / WPDR 15</vt:lpstr>
      <vt:lpstr>Response: La Tijera / WPDR 15</vt:lpstr>
      <vt:lpstr>La Tijera / WPDR 20</vt:lpstr>
      <vt:lpstr>Response: La Tijera / WPDR 20</vt:lpstr>
      <vt:lpstr>La Tijera / WPDR 21 (slide 1 of 2)</vt:lpstr>
      <vt:lpstr>PF-1 Zoning / WPDR 21 (slide 2 of 2)</vt:lpstr>
      <vt:lpstr>Response: La Tijera / WPDR 21 </vt:lpstr>
      <vt:lpstr>Ladera / WPDR 24</vt:lpstr>
      <vt:lpstr>Response: Ladera / WPDR 24</vt:lpstr>
      <vt:lpstr>Century Boulevard / WPDR 26</vt:lpstr>
      <vt:lpstr>Response: Century Boulevard / WPDR 26</vt:lpstr>
      <vt:lpstr>For further discussion: Are there other current COMMERCIAL locations in NCWP where you would propose Up-Zoning? </vt:lpstr>
      <vt:lpstr>RECAP: Notes on Commercial Draft 2 Map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CPU DRAFT 2 MAPS</dc:title>
  <dc:creator>Kimberly Fox</dc:creator>
  <cp:lastModifiedBy>Kimberly Fox</cp:lastModifiedBy>
  <cp:revision>59</cp:revision>
  <cp:lastPrinted>2023-08-09T19:50:45Z</cp:lastPrinted>
  <dcterms:created xsi:type="dcterms:W3CDTF">2023-08-03T03:13:36Z</dcterms:created>
  <dcterms:modified xsi:type="dcterms:W3CDTF">2023-09-19T00:53:47Z</dcterms:modified>
</cp:coreProperties>
</file>