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27" r:id="rId4"/>
    <p:sldId id="306" r:id="rId5"/>
    <p:sldId id="326" r:id="rId6"/>
    <p:sldId id="263" r:id="rId7"/>
    <p:sldId id="262" r:id="rId8"/>
    <p:sldId id="328" r:id="rId9"/>
    <p:sldId id="261" r:id="rId10"/>
    <p:sldId id="329" r:id="rId11"/>
    <p:sldId id="346" r:id="rId12"/>
    <p:sldId id="347" r:id="rId13"/>
    <p:sldId id="348" r:id="rId14"/>
    <p:sldId id="349" r:id="rId15"/>
    <p:sldId id="264" r:id="rId16"/>
    <p:sldId id="330" r:id="rId17"/>
    <p:sldId id="350" r:id="rId18"/>
    <p:sldId id="352" r:id="rId19"/>
    <p:sldId id="351" r:id="rId20"/>
    <p:sldId id="353" r:id="rId21"/>
    <p:sldId id="331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85"/>
    <a:srgbClr val="FFFF80"/>
    <a:srgbClr val="3E9E85"/>
    <a:srgbClr val="FF85FF"/>
    <a:srgbClr val="02FAFA"/>
    <a:srgbClr val="F7799B"/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/>
    <p:restoredTop sz="95775"/>
  </p:normalViewPr>
  <p:slideViewPr>
    <p:cSldViewPr snapToGrid="0" showGuides="1">
      <p:cViewPr varScale="1">
        <p:scale>
          <a:sx n="127" d="100"/>
          <a:sy n="127" d="100"/>
        </p:scale>
        <p:origin x="816" y="176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66B5-198C-7647-9AC0-FD987651C97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3BDE-D02E-B549-A1C2-B316A4A9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83BDE-D02E-B549-A1C2-B316A4A98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83BDE-D02E-B549-A1C2-B316A4A98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83BDE-D02E-B549-A1C2-B316A4A98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0B55-8020-3BD6-6567-C64E5F95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105F6-5349-4A62-9005-021C0C5AD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A92E2-32C3-1A34-B020-392457D2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231-ABD3-A843-A36F-20ADED57821C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D69B-D49B-0E10-9186-0B12265A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A1A18-4354-39C6-F750-F5EB03B9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7049-682B-2A08-131B-D20EC408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644DB-C97C-3C17-4C59-E558E340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DAF8-D27D-D66E-D838-57375941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081-9D48-4C48-B046-466FCB17BFBC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7D4A-2970-F131-F709-2BB01BBC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511F-FBBC-9402-5A8A-8125525E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37DE4-96DF-5547-E2A4-EA57C9F1F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003C2-6CD5-B1AA-0821-2CC30119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3EB15-39A8-DEF1-E0AE-40A5AAD4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B4EF-CECF-2E4A-AE66-410DA36A7428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2B9EC-05C2-546B-DBA8-D4586375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5BF92-2439-855D-91D6-B4731167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EABB-9A66-6553-70E7-644367B4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40AF-8E5B-C34D-7C37-00B22480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5D93-965E-60A5-F69A-BAF6C195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199-DD15-0B4D-BDDD-F0CF05967E50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4008-3D43-8222-9D43-32029BF7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E629-BF14-0964-C9E3-8CF918AB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2F9D-4116-CFA7-8428-30079BB2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7E514-F9C1-0D5F-1667-ED23632D4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DF07-FAAE-A900-EDF6-D338B818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560-AEDF-604F-A8AF-71EC6CDD80EF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BC6E1-CD0A-D614-DA77-48FD80EB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976C-3D32-A0F7-5744-74535BC2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8E-B465-39C1-82D9-39534544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DA1E-18A2-EEFE-0074-5F9DA198D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D6346-6BA8-5C91-525B-ECE3506FB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CD55-6EAA-7F9A-6E2D-BBF2E8CB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BF65-E3E9-BE44-B475-06F752310862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5D974-6C6E-E704-C5E5-064970C4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B863C-6BB4-4177-0898-E7363E4A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F3BF-F8F2-EC99-81CD-111BE3B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49E07-8B2B-4F8D-AEA7-0042AC3F5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89F9-499B-762D-0F3E-C46B63BC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30583-BBD3-F3D4-8C48-2A75CC781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61159-F84B-8D77-AA8D-3A440483E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4896-9E3A-C877-1FC1-5BB83EB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7011-60B0-CF43-AFB6-52D225AA97F0}" type="datetime1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2DD79-1F79-15A8-23D1-CC80C3FD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486BF-1CB1-4BE3-E251-6BE9CD0B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BBA9-618E-6082-F518-0663A9DD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10925175" cy="539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08318-D77B-6BFE-81E0-E3BF6D41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C783-AD21-044B-9A85-561F3DB080CF}" type="datetime1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65AAF-D1DD-CC5F-59BB-21B6F15E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E63D-858B-7DCA-6892-5C90469B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2AC73-C395-139A-E339-2F7DA16B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81F-4705-9D4B-A10F-4C49273EA4CB}" type="datetime1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AEB49-410A-FD25-DAC3-81E67B5B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79046-27B1-0082-F461-BFF79D81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3C4E-4AB0-FF71-45E9-3E8C44E8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CECE-74B1-ED94-B3E2-03CF3E16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2FACB-24CA-6A7E-591A-1029CFE8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35A65-3A11-984F-66DF-5C66D05C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09BF-60C9-D54E-870E-88BA3F050447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E064E-E467-4C4A-5E08-747D3C3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6E3E-E298-6F98-87E8-D9ECE721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84D9-AB40-6541-DA6C-821A3BDA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04868-041F-2588-5797-D8ED87246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5BD6B-6972-2D68-D134-4618C225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55397-F018-C19B-AEF4-5458B9C1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385F-5B86-CE42-A072-AC38DBEBDDA8}" type="datetime1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4EFD6-59D6-1C74-3C59-F15DB37B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6D49-2F03-12F2-D99D-6EC568D2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E0742-8D40-ACB6-BC20-45E3779B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4EC2-7B1C-AA93-BB81-4C3BF011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3913"/>
            <a:ext cx="10515600" cy="518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544C7-9CB2-1976-3351-DEC640FE8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34FA-222E-1047-B272-DFB57D11E6D3}" type="datetime1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6533F-D30A-A1E1-0D5E-2373ECC5E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Stakeholder Draft 2 RESIDENTIAL MAPS Workbook - NCWP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884E-7491-9E2A-F397-5F781EB86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3C5E-2C7F-6E4A-9591-AFA4E37F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B934-7EDC-1DC2-9DA4-2BC7AC64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9500"/>
            <a:ext cx="9144000" cy="1806919"/>
          </a:xfrm>
        </p:spPr>
        <p:txBody>
          <a:bodyPr/>
          <a:lstStyle/>
          <a:p>
            <a:r>
              <a:rPr lang="en-US" dirty="0"/>
              <a:t>Westchester-Playa </a:t>
            </a:r>
            <a:br>
              <a:rPr lang="en-US" dirty="0"/>
            </a:br>
            <a:r>
              <a:rPr lang="en-US" dirty="0"/>
              <a:t>CPU DRAFT 2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92C92-9E9A-5105-A597-045CF8240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2531"/>
            <a:ext cx="9144000" cy="2387599"/>
          </a:xfrm>
        </p:spPr>
        <p:txBody>
          <a:bodyPr>
            <a:normAutofit/>
          </a:bodyPr>
          <a:lstStyle/>
          <a:p>
            <a:r>
              <a:rPr lang="en-US" sz="3200" b="1" dirty="0"/>
              <a:t>STAKEHOLDER RESPONSE TO PLANNERS WORKBOOK </a:t>
            </a:r>
            <a:r>
              <a:rPr lang="en-US" sz="3200" b="1" dirty="0">
                <a:highlight>
                  <a:srgbClr val="00FFFF"/>
                </a:highlight>
              </a:rPr>
              <a:t>RESIDENTIAL</a:t>
            </a:r>
            <a:r>
              <a:rPr lang="en-US" sz="3200" b="1" dirty="0"/>
              <a:t> MAP STUDY</a:t>
            </a:r>
          </a:p>
          <a:p>
            <a:r>
              <a:rPr lang="en-US"/>
              <a:t>Prepared by Kimberly </a:t>
            </a:r>
            <a:r>
              <a:rPr lang="en-US" dirty="0"/>
              <a:t>Fox, Cory Birkett</a:t>
            </a:r>
          </a:p>
          <a:p>
            <a:r>
              <a:rPr lang="en-US" i="1" dirty="0"/>
              <a:t>Community Stakeholders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75F-9819-362B-59BB-6478AA37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393C8-B3BA-712A-3131-6D858678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</p:spTree>
    <p:extLst>
      <p:ext uri="{BB962C8B-B14F-4D97-AF65-F5344CB8AC3E}">
        <p14:creationId xmlns:p14="http://schemas.microsoft.com/office/powerpoint/2010/main" val="417089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Response: Density Base 4L Zone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9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00" y="1433283"/>
            <a:ext cx="3743209" cy="221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BC6F7-C9F6-1D21-BF47-EE92E00F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58462"/>
            <a:ext cx="7772400" cy="3941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F80F9-947D-E890-921B-DB25D1456D12}"/>
              </a:ext>
            </a:extLst>
          </p:cNvPr>
          <p:cNvSpPr txBox="1"/>
          <p:nvPr/>
        </p:nvSpPr>
        <p:spPr>
          <a:xfrm>
            <a:off x="1142953" y="1807337"/>
            <a:ext cx="3303899" cy="369332"/>
          </a:xfrm>
          <a:prstGeom prst="rect">
            <a:avLst/>
          </a:prstGeom>
          <a:solidFill>
            <a:srgbClr val="00B0F0"/>
          </a:solidFill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4L = 4 Dwelling Units per Lot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D3D370A-6063-F01B-6E56-223BE4532CE7}"/>
              </a:ext>
            </a:extLst>
          </p:cNvPr>
          <p:cNvSpPr/>
          <p:nvPr/>
        </p:nvSpPr>
        <p:spPr>
          <a:xfrm>
            <a:off x="739276" y="3455707"/>
            <a:ext cx="1085088" cy="536448"/>
          </a:xfrm>
          <a:custGeom>
            <a:avLst/>
            <a:gdLst>
              <a:gd name="connsiteX0" fmla="*/ 0 w 1085088"/>
              <a:gd name="connsiteY0" fmla="*/ 0 h 536448"/>
              <a:gd name="connsiteX1" fmla="*/ 1072896 w 1085088"/>
              <a:gd name="connsiteY1" fmla="*/ 0 h 536448"/>
              <a:gd name="connsiteX2" fmla="*/ 1085088 w 1085088"/>
              <a:gd name="connsiteY2" fmla="*/ 475488 h 536448"/>
              <a:gd name="connsiteX3" fmla="*/ 0 w 1085088"/>
              <a:gd name="connsiteY3" fmla="*/ 536448 h 536448"/>
              <a:gd name="connsiteX4" fmla="*/ 0 w 1085088"/>
              <a:gd name="connsiteY4" fmla="*/ 0 h 5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8" h="536448">
                <a:moveTo>
                  <a:pt x="0" y="0"/>
                </a:moveTo>
                <a:lnTo>
                  <a:pt x="1072896" y="0"/>
                </a:lnTo>
                <a:lnTo>
                  <a:pt x="1085088" y="475488"/>
                </a:lnTo>
                <a:lnTo>
                  <a:pt x="0" y="536448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00B0F0"/>
            </a:solidFill>
          </a:ln>
          <a:effectLst>
            <a:glow rad="762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A970D-1F00-392A-303B-8C7D5937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5DC45-C2BA-5B14-9821-2FCF7EC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4L Zone / WPDR 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5819B8-3276-6F7E-206B-8E2894D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A6B73-0E3F-28FE-B33E-2AE4443FD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24" y="1090144"/>
            <a:ext cx="5495634" cy="5804022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09FEBFF1-22CD-10A0-2E13-21E349EDA3FA}"/>
              </a:ext>
            </a:extLst>
          </p:cNvPr>
          <p:cNvSpPr/>
          <p:nvPr/>
        </p:nvSpPr>
        <p:spPr>
          <a:xfrm>
            <a:off x="4314825" y="4168865"/>
            <a:ext cx="1743075" cy="502418"/>
          </a:xfrm>
          <a:custGeom>
            <a:avLst/>
            <a:gdLst>
              <a:gd name="connsiteX0" fmla="*/ 80386 w 1577591"/>
              <a:gd name="connsiteY0" fmla="*/ 0 h 502418"/>
              <a:gd name="connsiteX1" fmla="*/ 1557494 w 1577591"/>
              <a:gd name="connsiteY1" fmla="*/ 0 h 502418"/>
              <a:gd name="connsiteX2" fmla="*/ 1557494 w 1577591"/>
              <a:gd name="connsiteY2" fmla="*/ 301451 h 502418"/>
              <a:gd name="connsiteX3" fmla="*/ 1577591 w 1577591"/>
              <a:gd name="connsiteY3" fmla="*/ 502418 h 502418"/>
              <a:gd name="connsiteX4" fmla="*/ 0 w 1577591"/>
              <a:gd name="connsiteY4" fmla="*/ 502418 h 502418"/>
              <a:gd name="connsiteX5" fmla="*/ 10048 w 1577591"/>
              <a:gd name="connsiteY5" fmla="*/ 0 h 502418"/>
              <a:gd name="connsiteX6" fmla="*/ 80386 w 1577591"/>
              <a:gd name="connsiteY6" fmla="*/ 0 h 5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591" h="502418">
                <a:moveTo>
                  <a:pt x="80386" y="0"/>
                </a:moveTo>
                <a:lnTo>
                  <a:pt x="1557494" y="0"/>
                </a:lnTo>
                <a:lnTo>
                  <a:pt x="1557494" y="301451"/>
                </a:lnTo>
                <a:lnTo>
                  <a:pt x="1577591" y="502418"/>
                </a:lnTo>
                <a:lnTo>
                  <a:pt x="0" y="502418"/>
                </a:lnTo>
                <a:lnTo>
                  <a:pt x="10048" y="0"/>
                </a:lnTo>
                <a:lnTo>
                  <a:pt x="80386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0A692B01-1AC9-4E1E-91F5-F5793E5C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03993"/>
              </p:ext>
            </p:extLst>
          </p:nvPr>
        </p:nvGraphicFramePr>
        <p:xfrm>
          <a:off x="8886037" y="4805745"/>
          <a:ext cx="2748392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528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2314864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984834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27902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00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2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52" y="149085"/>
            <a:ext cx="3743209" cy="221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BC6F7-C9F6-1D21-BF47-EE92E00F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0030" y="1458462"/>
            <a:ext cx="7772400" cy="3941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F80F9-947D-E890-921B-DB25D1456D12}"/>
              </a:ext>
            </a:extLst>
          </p:cNvPr>
          <p:cNvSpPr txBox="1"/>
          <p:nvPr/>
        </p:nvSpPr>
        <p:spPr>
          <a:xfrm>
            <a:off x="126091" y="2486811"/>
            <a:ext cx="3303899" cy="369332"/>
          </a:xfrm>
          <a:prstGeom prst="rect">
            <a:avLst/>
          </a:prstGeom>
          <a:solidFill>
            <a:srgbClr val="00B0F0"/>
          </a:solidFill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4L = 4 Dwelling Units per Lot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6145EA-BF48-B73C-2036-97CFFD0FAE92}"/>
              </a:ext>
            </a:extLst>
          </p:cNvPr>
          <p:cNvSpPr/>
          <p:nvPr/>
        </p:nvSpPr>
        <p:spPr>
          <a:xfrm>
            <a:off x="732845" y="3150907"/>
            <a:ext cx="2755392" cy="1438656"/>
          </a:xfrm>
          <a:custGeom>
            <a:avLst/>
            <a:gdLst>
              <a:gd name="connsiteX0" fmla="*/ 36576 w 2755392"/>
              <a:gd name="connsiteY0" fmla="*/ 0 h 1438656"/>
              <a:gd name="connsiteX1" fmla="*/ 2755392 w 2755392"/>
              <a:gd name="connsiteY1" fmla="*/ 36576 h 1438656"/>
              <a:gd name="connsiteX2" fmla="*/ 2682240 w 2755392"/>
              <a:gd name="connsiteY2" fmla="*/ 256032 h 1438656"/>
              <a:gd name="connsiteX3" fmla="*/ 2145792 w 2755392"/>
              <a:gd name="connsiteY3" fmla="*/ 792480 h 1438656"/>
              <a:gd name="connsiteX4" fmla="*/ 1133856 w 2755392"/>
              <a:gd name="connsiteY4" fmla="*/ 804672 h 1438656"/>
              <a:gd name="connsiteX5" fmla="*/ 1170432 w 2755392"/>
              <a:gd name="connsiteY5" fmla="*/ 1438656 h 1438656"/>
              <a:gd name="connsiteX6" fmla="*/ 0 w 2755392"/>
              <a:gd name="connsiteY6" fmla="*/ 1414272 h 1438656"/>
              <a:gd name="connsiteX7" fmla="*/ 36576 w 2755392"/>
              <a:gd name="connsiteY7" fmla="*/ 0 h 14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5392" h="1438656">
                <a:moveTo>
                  <a:pt x="36576" y="0"/>
                </a:moveTo>
                <a:lnTo>
                  <a:pt x="2755392" y="36576"/>
                </a:lnTo>
                <a:lnTo>
                  <a:pt x="2682240" y="256032"/>
                </a:lnTo>
                <a:lnTo>
                  <a:pt x="2145792" y="792480"/>
                </a:lnTo>
                <a:lnTo>
                  <a:pt x="1133856" y="804672"/>
                </a:lnTo>
                <a:lnTo>
                  <a:pt x="1170432" y="1438656"/>
                </a:lnTo>
                <a:lnTo>
                  <a:pt x="0" y="1414272"/>
                </a:lnTo>
                <a:lnTo>
                  <a:pt x="36576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</a:ln>
          <a:effectLst>
            <a:glow rad="762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A970D-1F00-392A-303B-8C7D5937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5DC45-C2BA-5B14-9821-2FCF7EC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4L Zone / WDPR 2, 3, 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5819B8-3276-6F7E-206B-8E2894D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A73032-2C33-FE8B-88A1-37EDA55B0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29" y="2366769"/>
            <a:ext cx="6562564" cy="3883629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2251C8BD-E2F3-3CA8-ABB5-581ADFD4A7C0}"/>
              </a:ext>
            </a:extLst>
          </p:cNvPr>
          <p:cNvSpPr/>
          <p:nvPr/>
        </p:nvSpPr>
        <p:spPr>
          <a:xfrm>
            <a:off x="4200211" y="2703007"/>
            <a:ext cx="2883877" cy="1637881"/>
          </a:xfrm>
          <a:custGeom>
            <a:avLst/>
            <a:gdLst>
              <a:gd name="connsiteX0" fmla="*/ 0 w 2883877"/>
              <a:gd name="connsiteY0" fmla="*/ 80386 h 1637881"/>
              <a:gd name="connsiteX1" fmla="*/ 432079 w 2883877"/>
              <a:gd name="connsiteY1" fmla="*/ 50241 h 1637881"/>
              <a:gd name="connsiteX2" fmla="*/ 1346479 w 2883877"/>
              <a:gd name="connsiteY2" fmla="*/ 0 h 1637881"/>
              <a:gd name="connsiteX3" fmla="*/ 1738365 w 2883877"/>
              <a:gd name="connsiteY3" fmla="*/ 10048 h 1637881"/>
              <a:gd name="connsiteX4" fmla="*/ 2672862 w 2883877"/>
              <a:gd name="connsiteY4" fmla="*/ 80386 h 1637881"/>
              <a:gd name="connsiteX5" fmla="*/ 2883877 w 2883877"/>
              <a:gd name="connsiteY5" fmla="*/ 130628 h 1637881"/>
              <a:gd name="connsiteX6" fmla="*/ 2873829 w 2883877"/>
              <a:gd name="connsiteY6" fmla="*/ 1306285 h 1637881"/>
              <a:gd name="connsiteX7" fmla="*/ 2863780 w 2883877"/>
              <a:gd name="connsiteY7" fmla="*/ 1457011 h 1637881"/>
              <a:gd name="connsiteX8" fmla="*/ 2723103 w 2883877"/>
              <a:gd name="connsiteY8" fmla="*/ 1607736 h 1637881"/>
              <a:gd name="connsiteX9" fmla="*/ 2260879 w 2883877"/>
              <a:gd name="connsiteY9" fmla="*/ 1637881 h 1637881"/>
              <a:gd name="connsiteX10" fmla="*/ 10048 w 2883877"/>
              <a:gd name="connsiteY10" fmla="*/ 1617784 h 1637881"/>
              <a:gd name="connsiteX11" fmla="*/ 0 w 2883877"/>
              <a:gd name="connsiteY11" fmla="*/ 80386 h 163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3877" h="1637881">
                <a:moveTo>
                  <a:pt x="0" y="80386"/>
                </a:moveTo>
                <a:lnTo>
                  <a:pt x="432079" y="50241"/>
                </a:lnTo>
                <a:lnTo>
                  <a:pt x="1346479" y="0"/>
                </a:lnTo>
                <a:lnTo>
                  <a:pt x="1738365" y="10048"/>
                </a:lnTo>
                <a:lnTo>
                  <a:pt x="2672862" y="80386"/>
                </a:lnTo>
                <a:lnTo>
                  <a:pt x="2883877" y="130628"/>
                </a:lnTo>
                <a:cubicBezTo>
                  <a:pt x="2880528" y="522514"/>
                  <a:pt x="2877178" y="914399"/>
                  <a:pt x="2873829" y="1306285"/>
                </a:cubicBezTo>
                <a:lnTo>
                  <a:pt x="2863780" y="1457011"/>
                </a:lnTo>
                <a:lnTo>
                  <a:pt x="2723103" y="1607736"/>
                </a:lnTo>
                <a:lnTo>
                  <a:pt x="2260879" y="1637881"/>
                </a:lnTo>
                <a:lnTo>
                  <a:pt x="10048" y="1617784"/>
                </a:lnTo>
                <a:cubicBezTo>
                  <a:pt x="13398" y="1105318"/>
                  <a:pt x="16747" y="592852"/>
                  <a:pt x="0" y="8038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9E0F606-67F9-11F4-A52E-51C9789EFCA0}"/>
              </a:ext>
            </a:extLst>
          </p:cNvPr>
          <p:cNvSpPr/>
          <p:nvPr/>
        </p:nvSpPr>
        <p:spPr>
          <a:xfrm>
            <a:off x="7636747" y="2893925"/>
            <a:ext cx="2733152" cy="1406770"/>
          </a:xfrm>
          <a:custGeom>
            <a:avLst/>
            <a:gdLst>
              <a:gd name="connsiteX0" fmla="*/ 0 w 2733152"/>
              <a:gd name="connsiteY0" fmla="*/ 0 h 1406770"/>
              <a:gd name="connsiteX1" fmla="*/ 1788607 w 2733152"/>
              <a:gd name="connsiteY1" fmla="*/ 40194 h 1406770"/>
              <a:gd name="connsiteX2" fmla="*/ 2170444 w 2733152"/>
              <a:gd name="connsiteY2" fmla="*/ 20097 h 1406770"/>
              <a:gd name="connsiteX3" fmla="*/ 2491991 w 2733152"/>
              <a:gd name="connsiteY3" fmla="*/ 20097 h 1406770"/>
              <a:gd name="connsiteX4" fmla="*/ 2602523 w 2733152"/>
              <a:gd name="connsiteY4" fmla="*/ 70339 h 1406770"/>
              <a:gd name="connsiteX5" fmla="*/ 2733152 w 2733152"/>
              <a:gd name="connsiteY5" fmla="*/ 140677 h 1406770"/>
              <a:gd name="connsiteX6" fmla="*/ 1547446 w 2733152"/>
              <a:gd name="connsiteY6" fmla="*/ 1406770 h 1406770"/>
              <a:gd name="connsiteX7" fmla="*/ 140677 w 2733152"/>
              <a:gd name="connsiteY7" fmla="*/ 1396721 h 1406770"/>
              <a:gd name="connsiteX8" fmla="*/ 160774 w 2733152"/>
              <a:gd name="connsiteY8" fmla="*/ 231112 h 1406770"/>
              <a:gd name="connsiteX9" fmla="*/ 0 w 2733152"/>
              <a:gd name="connsiteY9" fmla="*/ 0 h 140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152" h="1406770">
                <a:moveTo>
                  <a:pt x="0" y="0"/>
                </a:moveTo>
                <a:lnTo>
                  <a:pt x="1788607" y="40194"/>
                </a:lnTo>
                <a:lnTo>
                  <a:pt x="2170444" y="20097"/>
                </a:lnTo>
                <a:lnTo>
                  <a:pt x="2491991" y="20097"/>
                </a:lnTo>
                <a:lnTo>
                  <a:pt x="2602523" y="70339"/>
                </a:lnTo>
                <a:lnTo>
                  <a:pt x="2733152" y="140677"/>
                </a:lnTo>
                <a:lnTo>
                  <a:pt x="1547446" y="1406770"/>
                </a:lnTo>
                <a:lnTo>
                  <a:pt x="140677" y="1396721"/>
                </a:lnTo>
                <a:lnTo>
                  <a:pt x="160774" y="231112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2F60ECD-D3E6-4AC3-E4B9-5416996FF743}"/>
              </a:ext>
            </a:extLst>
          </p:cNvPr>
          <p:cNvSpPr/>
          <p:nvPr/>
        </p:nvSpPr>
        <p:spPr>
          <a:xfrm>
            <a:off x="4461468" y="5024176"/>
            <a:ext cx="1909187" cy="763675"/>
          </a:xfrm>
          <a:custGeom>
            <a:avLst/>
            <a:gdLst>
              <a:gd name="connsiteX0" fmla="*/ 10048 w 1909187"/>
              <a:gd name="connsiteY0" fmla="*/ 0 h 763675"/>
              <a:gd name="connsiteX1" fmla="*/ 1798655 w 1909187"/>
              <a:gd name="connsiteY1" fmla="*/ 30145 h 763675"/>
              <a:gd name="connsiteX2" fmla="*/ 1909187 w 1909187"/>
              <a:gd name="connsiteY2" fmla="*/ 70338 h 763675"/>
              <a:gd name="connsiteX3" fmla="*/ 1899139 w 1909187"/>
              <a:gd name="connsiteY3" fmla="*/ 763675 h 763675"/>
              <a:gd name="connsiteX4" fmla="*/ 401934 w 1909187"/>
              <a:gd name="connsiteY4" fmla="*/ 763675 h 763675"/>
              <a:gd name="connsiteX5" fmla="*/ 261257 w 1909187"/>
              <a:gd name="connsiteY5" fmla="*/ 522514 h 763675"/>
              <a:gd name="connsiteX6" fmla="*/ 60290 w 1909187"/>
              <a:gd name="connsiteY6" fmla="*/ 231112 h 763675"/>
              <a:gd name="connsiteX7" fmla="*/ 0 w 1909187"/>
              <a:gd name="connsiteY7" fmla="*/ 150725 h 763675"/>
              <a:gd name="connsiteX8" fmla="*/ 10048 w 1909187"/>
              <a:gd name="connsiteY8" fmla="*/ 0 h 7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187" h="763675">
                <a:moveTo>
                  <a:pt x="10048" y="0"/>
                </a:moveTo>
                <a:lnTo>
                  <a:pt x="1798655" y="30145"/>
                </a:lnTo>
                <a:lnTo>
                  <a:pt x="1909187" y="70338"/>
                </a:lnTo>
                <a:lnTo>
                  <a:pt x="1899139" y="763675"/>
                </a:lnTo>
                <a:lnTo>
                  <a:pt x="401934" y="763675"/>
                </a:lnTo>
                <a:lnTo>
                  <a:pt x="261257" y="522514"/>
                </a:lnTo>
                <a:lnTo>
                  <a:pt x="60290" y="231112"/>
                </a:lnTo>
                <a:lnTo>
                  <a:pt x="0" y="150725"/>
                </a:lnTo>
                <a:lnTo>
                  <a:pt x="1004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3">
            <a:extLst>
              <a:ext uri="{FF2B5EF4-FFF2-40B4-BE49-F238E27FC236}">
                <a16:creationId xmlns:a16="http://schemas.microsoft.com/office/drawing/2014/main" id="{60A67D2E-F4E2-B863-C0CB-8358FD904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63156"/>
              </p:ext>
            </p:extLst>
          </p:nvPr>
        </p:nvGraphicFramePr>
        <p:xfrm>
          <a:off x="4708943" y="2912347"/>
          <a:ext cx="99729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  <p:graphicFrame>
        <p:nvGraphicFramePr>
          <p:cNvPr id="22" name="Table 13">
            <a:extLst>
              <a:ext uri="{FF2B5EF4-FFF2-40B4-BE49-F238E27FC236}">
                <a16:creationId xmlns:a16="http://schemas.microsoft.com/office/drawing/2014/main" id="{2895BB9F-1905-7840-CF6C-AFD020556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34583"/>
              </p:ext>
            </p:extLst>
          </p:nvPr>
        </p:nvGraphicFramePr>
        <p:xfrm>
          <a:off x="8111951" y="3521947"/>
          <a:ext cx="99729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  <p:graphicFrame>
        <p:nvGraphicFramePr>
          <p:cNvPr id="23" name="Table 13">
            <a:extLst>
              <a:ext uri="{FF2B5EF4-FFF2-40B4-BE49-F238E27FC236}">
                <a16:creationId xmlns:a16="http://schemas.microsoft.com/office/drawing/2014/main" id="{44E972E9-437E-AC8B-CA59-D446A921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03274"/>
              </p:ext>
            </p:extLst>
          </p:nvPr>
        </p:nvGraphicFramePr>
        <p:xfrm>
          <a:off x="3606867" y="5666528"/>
          <a:ext cx="99729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48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00" y="1433283"/>
            <a:ext cx="3743209" cy="221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8CC707-6343-7C13-B6C9-C668EE930421}"/>
              </a:ext>
            </a:extLst>
          </p:cNvPr>
          <p:cNvGrpSpPr/>
          <p:nvPr/>
        </p:nvGrpSpPr>
        <p:grpSpPr>
          <a:xfrm>
            <a:off x="-2757921" y="1119097"/>
            <a:ext cx="7772400" cy="4058768"/>
            <a:chOff x="1786373" y="469767"/>
            <a:chExt cx="7772400" cy="4058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373" y="587459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4670385" y="469767"/>
              <a:ext cx="3303899" cy="369332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4L = 4 Dwelling Units per Lot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D3D370A-6063-F01B-6E56-223BE4532CE7}"/>
                </a:ext>
              </a:extLst>
            </p:cNvPr>
            <p:cNvSpPr/>
            <p:nvPr/>
          </p:nvSpPr>
          <p:spPr>
            <a:xfrm>
              <a:off x="2097024" y="2584704"/>
              <a:ext cx="1085088" cy="536448"/>
            </a:xfrm>
            <a:custGeom>
              <a:avLst/>
              <a:gdLst>
                <a:gd name="connsiteX0" fmla="*/ 0 w 1085088"/>
                <a:gd name="connsiteY0" fmla="*/ 0 h 536448"/>
                <a:gd name="connsiteX1" fmla="*/ 1072896 w 1085088"/>
                <a:gd name="connsiteY1" fmla="*/ 0 h 536448"/>
                <a:gd name="connsiteX2" fmla="*/ 1085088 w 1085088"/>
                <a:gd name="connsiteY2" fmla="*/ 475488 h 536448"/>
                <a:gd name="connsiteX3" fmla="*/ 0 w 1085088"/>
                <a:gd name="connsiteY3" fmla="*/ 536448 h 536448"/>
                <a:gd name="connsiteX4" fmla="*/ 0 w 1085088"/>
                <a:gd name="connsiteY4" fmla="*/ 0 h 5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088" h="536448">
                  <a:moveTo>
                    <a:pt x="0" y="0"/>
                  </a:moveTo>
                  <a:lnTo>
                    <a:pt x="1072896" y="0"/>
                  </a:lnTo>
                  <a:lnTo>
                    <a:pt x="1085088" y="47548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DE3507-A563-A0D4-54B0-9D106DFC5872}"/>
                </a:ext>
              </a:extLst>
            </p:cNvPr>
            <p:cNvSpPr/>
            <p:nvPr/>
          </p:nvSpPr>
          <p:spPr>
            <a:xfrm>
              <a:off x="5498592" y="3145536"/>
              <a:ext cx="1365504" cy="1060704"/>
            </a:xfrm>
            <a:custGeom>
              <a:avLst/>
              <a:gdLst>
                <a:gd name="connsiteX0" fmla="*/ 597408 w 1365504"/>
                <a:gd name="connsiteY0" fmla="*/ 12192 h 1060704"/>
                <a:gd name="connsiteX1" fmla="*/ 1365504 w 1365504"/>
                <a:gd name="connsiteY1" fmla="*/ 0 h 1060704"/>
                <a:gd name="connsiteX2" fmla="*/ 1316736 w 1365504"/>
                <a:gd name="connsiteY2" fmla="*/ 804672 h 1060704"/>
                <a:gd name="connsiteX3" fmla="*/ 1316736 w 1365504"/>
                <a:gd name="connsiteY3" fmla="*/ 804672 h 1060704"/>
                <a:gd name="connsiteX4" fmla="*/ 1036320 w 1365504"/>
                <a:gd name="connsiteY4" fmla="*/ 609600 h 1060704"/>
                <a:gd name="connsiteX5" fmla="*/ 1036320 w 1365504"/>
                <a:gd name="connsiteY5" fmla="*/ 609600 h 1060704"/>
                <a:gd name="connsiteX6" fmla="*/ 292608 w 1365504"/>
                <a:gd name="connsiteY6" fmla="*/ 1060704 h 1060704"/>
                <a:gd name="connsiteX7" fmla="*/ 0 w 1365504"/>
                <a:gd name="connsiteY7" fmla="*/ 987552 h 1060704"/>
                <a:gd name="connsiteX8" fmla="*/ 12192 w 1365504"/>
                <a:gd name="connsiteY8" fmla="*/ 816864 h 1060704"/>
                <a:gd name="connsiteX9" fmla="*/ 243840 w 1365504"/>
                <a:gd name="connsiteY9" fmla="*/ 853440 h 1060704"/>
                <a:gd name="connsiteX10" fmla="*/ 207264 w 1365504"/>
                <a:gd name="connsiteY10" fmla="*/ 694944 h 1060704"/>
                <a:gd name="connsiteX11" fmla="*/ 207264 w 1365504"/>
                <a:gd name="connsiteY11" fmla="*/ 585216 h 1060704"/>
                <a:gd name="connsiteX12" fmla="*/ 304800 w 1365504"/>
                <a:gd name="connsiteY12" fmla="*/ 402336 h 1060704"/>
                <a:gd name="connsiteX13" fmla="*/ 536448 w 1365504"/>
                <a:gd name="connsiteY13" fmla="*/ 158496 h 1060704"/>
                <a:gd name="connsiteX14" fmla="*/ 597408 w 1365504"/>
                <a:gd name="connsiteY14" fmla="*/ 12192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5504" h="1060704">
                  <a:moveTo>
                    <a:pt x="597408" y="12192"/>
                  </a:moveTo>
                  <a:lnTo>
                    <a:pt x="1365504" y="0"/>
                  </a:lnTo>
                  <a:lnTo>
                    <a:pt x="1316736" y="804672"/>
                  </a:lnTo>
                  <a:lnTo>
                    <a:pt x="1316736" y="804672"/>
                  </a:lnTo>
                  <a:lnTo>
                    <a:pt x="1036320" y="609600"/>
                  </a:lnTo>
                  <a:lnTo>
                    <a:pt x="1036320" y="609600"/>
                  </a:lnTo>
                  <a:lnTo>
                    <a:pt x="292608" y="1060704"/>
                  </a:lnTo>
                  <a:lnTo>
                    <a:pt x="0" y="987552"/>
                  </a:lnTo>
                  <a:lnTo>
                    <a:pt x="12192" y="816864"/>
                  </a:lnTo>
                  <a:lnTo>
                    <a:pt x="243840" y="853440"/>
                  </a:lnTo>
                  <a:lnTo>
                    <a:pt x="207264" y="694944"/>
                  </a:lnTo>
                  <a:lnTo>
                    <a:pt x="207264" y="585216"/>
                  </a:lnTo>
                  <a:lnTo>
                    <a:pt x="304800" y="402336"/>
                  </a:lnTo>
                  <a:lnTo>
                    <a:pt x="536448" y="158496"/>
                  </a:lnTo>
                  <a:lnTo>
                    <a:pt x="597408" y="12192"/>
                  </a:lnTo>
                  <a:close/>
                </a:path>
              </a:pathLst>
            </a:custGeom>
            <a:noFill/>
            <a:ln w="22225">
              <a:solidFill>
                <a:srgbClr val="00B0F0"/>
              </a:solidFill>
            </a:ln>
            <a:effectLst>
              <a:glow rad="889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A970D-1F00-392A-303B-8C7D5937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5DC45-C2BA-5B14-9821-2FCF7EC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4L Zone  / WPDR 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5819B8-3276-6F7E-206B-8E2894D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CE6DE-4405-7635-F5DC-C139EC437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18" y="2684076"/>
            <a:ext cx="5765082" cy="32805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0241525E-6F66-656D-4E98-8588979B1BCF}"/>
              </a:ext>
            </a:extLst>
          </p:cNvPr>
          <p:cNvSpPr/>
          <p:nvPr/>
        </p:nvSpPr>
        <p:spPr>
          <a:xfrm>
            <a:off x="4456497" y="3455469"/>
            <a:ext cx="2829827" cy="2021306"/>
          </a:xfrm>
          <a:custGeom>
            <a:avLst/>
            <a:gdLst>
              <a:gd name="connsiteX0" fmla="*/ 875899 w 2829827"/>
              <a:gd name="connsiteY0" fmla="*/ 221382 h 2021306"/>
              <a:gd name="connsiteX1" fmla="*/ 471638 w 2829827"/>
              <a:gd name="connsiteY1" fmla="*/ 664144 h 2021306"/>
              <a:gd name="connsiteX2" fmla="*/ 240631 w 2829827"/>
              <a:gd name="connsiteY2" fmla="*/ 914400 h 2021306"/>
              <a:gd name="connsiteX3" fmla="*/ 173255 w 2829827"/>
              <a:gd name="connsiteY3" fmla="*/ 1039529 h 2021306"/>
              <a:gd name="connsiteX4" fmla="*/ 77002 w 2829827"/>
              <a:gd name="connsiteY4" fmla="*/ 1212784 h 2021306"/>
              <a:gd name="connsiteX5" fmla="*/ 0 w 2829827"/>
              <a:gd name="connsiteY5" fmla="*/ 1405289 h 2021306"/>
              <a:gd name="connsiteX6" fmla="*/ 0 w 2829827"/>
              <a:gd name="connsiteY6" fmla="*/ 1405289 h 2021306"/>
              <a:gd name="connsiteX7" fmla="*/ 28876 w 2829827"/>
              <a:gd name="connsiteY7" fmla="*/ 1742173 h 2021306"/>
              <a:gd name="connsiteX8" fmla="*/ 115503 w 2829827"/>
              <a:gd name="connsiteY8" fmla="*/ 1886552 h 2021306"/>
              <a:gd name="connsiteX9" fmla="*/ 125128 w 2829827"/>
              <a:gd name="connsiteY9" fmla="*/ 2021306 h 2021306"/>
              <a:gd name="connsiteX10" fmla="*/ 721895 w 2829827"/>
              <a:gd name="connsiteY10" fmla="*/ 1790299 h 2021306"/>
              <a:gd name="connsiteX11" fmla="*/ 981777 w 2829827"/>
              <a:gd name="connsiteY11" fmla="*/ 1597794 h 2021306"/>
              <a:gd name="connsiteX12" fmla="*/ 2069431 w 2829827"/>
              <a:gd name="connsiteY12" fmla="*/ 856649 h 2021306"/>
              <a:gd name="connsiteX13" fmla="*/ 2165684 w 2829827"/>
              <a:gd name="connsiteY13" fmla="*/ 818148 h 2021306"/>
              <a:gd name="connsiteX14" fmla="*/ 2396690 w 2829827"/>
              <a:gd name="connsiteY14" fmla="*/ 1174283 h 2021306"/>
              <a:gd name="connsiteX15" fmla="*/ 2675823 w 2829827"/>
              <a:gd name="connsiteY15" fmla="*/ 1424539 h 2021306"/>
              <a:gd name="connsiteX16" fmla="*/ 2800951 w 2829827"/>
              <a:gd name="connsiteY16" fmla="*/ 1424539 h 2021306"/>
              <a:gd name="connsiteX17" fmla="*/ 2829827 w 2829827"/>
              <a:gd name="connsiteY17" fmla="*/ 9626 h 2021306"/>
              <a:gd name="connsiteX18" fmla="*/ 2521819 w 2829827"/>
              <a:gd name="connsiteY18" fmla="*/ 0 h 2021306"/>
              <a:gd name="connsiteX19" fmla="*/ 2521819 w 2829827"/>
              <a:gd name="connsiteY19" fmla="*/ 0 h 2021306"/>
              <a:gd name="connsiteX20" fmla="*/ 2521819 w 2829827"/>
              <a:gd name="connsiteY20" fmla="*/ 0 h 2021306"/>
              <a:gd name="connsiteX21" fmla="*/ 2521819 w 2829827"/>
              <a:gd name="connsiteY21" fmla="*/ 0 h 2021306"/>
              <a:gd name="connsiteX22" fmla="*/ 2464067 w 2829827"/>
              <a:gd name="connsiteY22" fmla="*/ 134754 h 2021306"/>
              <a:gd name="connsiteX23" fmla="*/ 2290812 w 2829827"/>
              <a:gd name="connsiteY23" fmla="*/ 144379 h 2021306"/>
              <a:gd name="connsiteX24" fmla="*/ 2146434 w 2829827"/>
              <a:gd name="connsiteY24" fmla="*/ 163630 h 2021306"/>
              <a:gd name="connsiteX25" fmla="*/ 1963554 w 2829827"/>
              <a:gd name="connsiteY25" fmla="*/ 154005 h 2021306"/>
              <a:gd name="connsiteX26" fmla="*/ 1848050 w 2829827"/>
              <a:gd name="connsiteY26" fmla="*/ 202131 h 2021306"/>
              <a:gd name="connsiteX27" fmla="*/ 1713297 w 2829827"/>
              <a:gd name="connsiteY27" fmla="*/ 144379 h 2021306"/>
              <a:gd name="connsiteX28" fmla="*/ 1713297 w 2829827"/>
              <a:gd name="connsiteY28" fmla="*/ 144379 h 2021306"/>
              <a:gd name="connsiteX29" fmla="*/ 1607419 w 2829827"/>
              <a:gd name="connsiteY29" fmla="*/ 173255 h 2021306"/>
              <a:gd name="connsiteX30" fmla="*/ 1568918 w 2829827"/>
              <a:gd name="connsiteY30" fmla="*/ 19251 h 2021306"/>
              <a:gd name="connsiteX31" fmla="*/ 1549667 w 2829827"/>
              <a:gd name="connsiteY31" fmla="*/ 0 h 2021306"/>
              <a:gd name="connsiteX32" fmla="*/ 1328286 w 2829827"/>
              <a:gd name="connsiteY32" fmla="*/ 0 h 2021306"/>
              <a:gd name="connsiteX33" fmla="*/ 1289785 w 2829827"/>
              <a:gd name="connsiteY33" fmla="*/ 202131 h 2021306"/>
              <a:gd name="connsiteX34" fmla="*/ 1289785 w 2829827"/>
              <a:gd name="connsiteY34" fmla="*/ 202131 h 2021306"/>
              <a:gd name="connsiteX35" fmla="*/ 1068404 w 2829827"/>
              <a:gd name="connsiteY35" fmla="*/ 308009 h 2021306"/>
              <a:gd name="connsiteX36" fmla="*/ 1068404 w 2829827"/>
              <a:gd name="connsiteY36" fmla="*/ 308009 h 2021306"/>
              <a:gd name="connsiteX37" fmla="*/ 875899 w 2829827"/>
              <a:gd name="connsiteY37" fmla="*/ 221382 h 202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29827" h="2021306">
                <a:moveTo>
                  <a:pt x="875899" y="221382"/>
                </a:moveTo>
                <a:lnTo>
                  <a:pt x="471638" y="664144"/>
                </a:lnTo>
                <a:lnTo>
                  <a:pt x="240631" y="914400"/>
                </a:lnTo>
                <a:lnTo>
                  <a:pt x="173255" y="1039529"/>
                </a:lnTo>
                <a:lnTo>
                  <a:pt x="77002" y="1212784"/>
                </a:lnTo>
                <a:lnTo>
                  <a:pt x="0" y="1405289"/>
                </a:lnTo>
                <a:lnTo>
                  <a:pt x="0" y="1405289"/>
                </a:lnTo>
                <a:lnTo>
                  <a:pt x="28876" y="1742173"/>
                </a:lnTo>
                <a:lnTo>
                  <a:pt x="115503" y="1886552"/>
                </a:lnTo>
                <a:lnTo>
                  <a:pt x="125128" y="2021306"/>
                </a:lnTo>
                <a:lnTo>
                  <a:pt x="721895" y="1790299"/>
                </a:lnTo>
                <a:lnTo>
                  <a:pt x="981777" y="1597794"/>
                </a:lnTo>
                <a:lnTo>
                  <a:pt x="2069431" y="856649"/>
                </a:lnTo>
                <a:lnTo>
                  <a:pt x="2165684" y="818148"/>
                </a:lnTo>
                <a:lnTo>
                  <a:pt x="2396690" y="1174283"/>
                </a:lnTo>
                <a:lnTo>
                  <a:pt x="2675823" y="1424539"/>
                </a:lnTo>
                <a:lnTo>
                  <a:pt x="2800951" y="1424539"/>
                </a:lnTo>
                <a:lnTo>
                  <a:pt x="2829827" y="9626"/>
                </a:lnTo>
                <a:lnTo>
                  <a:pt x="2521819" y="0"/>
                </a:lnTo>
                <a:lnTo>
                  <a:pt x="2521819" y="0"/>
                </a:lnTo>
                <a:lnTo>
                  <a:pt x="2521819" y="0"/>
                </a:lnTo>
                <a:lnTo>
                  <a:pt x="2521819" y="0"/>
                </a:lnTo>
                <a:lnTo>
                  <a:pt x="2464067" y="134754"/>
                </a:lnTo>
                <a:lnTo>
                  <a:pt x="2290812" y="144379"/>
                </a:lnTo>
                <a:lnTo>
                  <a:pt x="2146434" y="163630"/>
                </a:lnTo>
                <a:lnTo>
                  <a:pt x="1963554" y="154005"/>
                </a:lnTo>
                <a:lnTo>
                  <a:pt x="1848050" y="202131"/>
                </a:lnTo>
                <a:lnTo>
                  <a:pt x="1713297" y="144379"/>
                </a:lnTo>
                <a:lnTo>
                  <a:pt x="1713297" y="144379"/>
                </a:lnTo>
                <a:lnTo>
                  <a:pt x="1607419" y="173255"/>
                </a:lnTo>
                <a:lnTo>
                  <a:pt x="1568918" y="19251"/>
                </a:lnTo>
                <a:lnTo>
                  <a:pt x="1549667" y="0"/>
                </a:lnTo>
                <a:lnTo>
                  <a:pt x="1328286" y="0"/>
                </a:lnTo>
                <a:lnTo>
                  <a:pt x="1289785" y="202131"/>
                </a:lnTo>
                <a:lnTo>
                  <a:pt x="1289785" y="202131"/>
                </a:lnTo>
                <a:lnTo>
                  <a:pt x="1068404" y="308009"/>
                </a:lnTo>
                <a:lnTo>
                  <a:pt x="1068404" y="308009"/>
                </a:lnTo>
                <a:lnTo>
                  <a:pt x="875899" y="221382"/>
                </a:lnTo>
                <a:close/>
              </a:path>
            </a:pathLst>
          </a:custGeom>
          <a:noFill/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74880E2-CE25-C1EF-CCFE-6961482BF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69387"/>
              </p:ext>
            </p:extLst>
          </p:nvPr>
        </p:nvGraphicFramePr>
        <p:xfrm>
          <a:off x="8435630" y="4019560"/>
          <a:ext cx="99729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34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024" y="347003"/>
            <a:ext cx="3743209" cy="221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8CC707-6343-7C13-B6C9-C668EE930421}"/>
              </a:ext>
            </a:extLst>
          </p:cNvPr>
          <p:cNvGrpSpPr/>
          <p:nvPr/>
        </p:nvGrpSpPr>
        <p:grpSpPr>
          <a:xfrm>
            <a:off x="-2660939" y="1150611"/>
            <a:ext cx="7772400" cy="4054963"/>
            <a:chOff x="1786373" y="473572"/>
            <a:chExt cx="7772400" cy="40549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373" y="587459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4641010" y="473572"/>
              <a:ext cx="3303899" cy="369332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4L = 4 Dwelling Units per Lot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D3D370A-6063-F01B-6E56-223BE4532CE7}"/>
                </a:ext>
              </a:extLst>
            </p:cNvPr>
            <p:cNvSpPr/>
            <p:nvPr/>
          </p:nvSpPr>
          <p:spPr>
            <a:xfrm>
              <a:off x="2097024" y="2584704"/>
              <a:ext cx="1085088" cy="536448"/>
            </a:xfrm>
            <a:custGeom>
              <a:avLst/>
              <a:gdLst>
                <a:gd name="connsiteX0" fmla="*/ 0 w 1085088"/>
                <a:gd name="connsiteY0" fmla="*/ 0 h 536448"/>
                <a:gd name="connsiteX1" fmla="*/ 1072896 w 1085088"/>
                <a:gd name="connsiteY1" fmla="*/ 0 h 536448"/>
                <a:gd name="connsiteX2" fmla="*/ 1085088 w 1085088"/>
                <a:gd name="connsiteY2" fmla="*/ 475488 h 536448"/>
                <a:gd name="connsiteX3" fmla="*/ 0 w 1085088"/>
                <a:gd name="connsiteY3" fmla="*/ 536448 h 536448"/>
                <a:gd name="connsiteX4" fmla="*/ 0 w 1085088"/>
                <a:gd name="connsiteY4" fmla="*/ 0 h 5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088" h="536448">
                  <a:moveTo>
                    <a:pt x="0" y="0"/>
                  </a:moveTo>
                  <a:lnTo>
                    <a:pt x="1072896" y="0"/>
                  </a:lnTo>
                  <a:lnTo>
                    <a:pt x="1085088" y="47548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8A30F1-076B-3845-75E6-82732057491C}"/>
                </a:ext>
              </a:extLst>
            </p:cNvPr>
            <p:cNvSpPr/>
            <p:nvPr/>
          </p:nvSpPr>
          <p:spPr>
            <a:xfrm>
              <a:off x="7046976" y="853440"/>
              <a:ext cx="2231136" cy="1609344"/>
            </a:xfrm>
            <a:custGeom>
              <a:avLst/>
              <a:gdLst>
                <a:gd name="connsiteX0" fmla="*/ 0 w 2231136"/>
                <a:gd name="connsiteY0" fmla="*/ 1170432 h 1609344"/>
                <a:gd name="connsiteX1" fmla="*/ 1060704 w 2231136"/>
                <a:gd name="connsiteY1" fmla="*/ 0 h 1609344"/>
                <a:gd name="connsiteX2" fmla="*/ 1731264 w 2231136"/>
                <a:gd name="connsiteY2" fmla="*/ 280416 h 1609344"/>
                <a:gd name="connsiteX3" fmla="*/ 2097024 w 2231136"/>
                <a:gd name="connsiteY3" fmla="*/ 633984 h 1609344"/>
                <a:gd name="connsiteX4" fmla="*/ 2231136 w 2231136"/>
                <a:gd name="connsiteY4" fmla="*/ 975360 h 1609344"/>
                <a:gd name="connsiteX5" fmla="*/ 2206752 w 2231136"/>
                <a:gd name="connsiteY5" fmla="*/ 1328928 h 1609344"/>
                <a:gd name="connsiteX6" fmla="*/ 2231136 w 2231136"/>
                <a:gd name="connsiteY6" fmla="*/ 1499616 h 1609344"/>
                <a:gd name="connsiteX7" fmla="*/ 963168 w 2231136"/>
                <a:gd name="connsiteY7" fmla="*/ 1475232 h 1609344"/>
                <a:gd name="connsiteX8" fmla="*/ 975360 w 2231136"/>
                <a:gd name="connsiteY8" fmla="*/ 1609344 h 1609344"/>
                <a:gd name="connsiteX9" fmla="*/ 0 w 2231136"/>
                <a:gd name="connsiteY9" fmla="*/ 1560576 h 1609344"/>
                <a:gd name="connsiteX10" fmla="*/ 0 w 2231136"/>
                <a:gd name="connsiteY10" fmla="*/ 1170432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136" h="1609344">
                  <a:moveTo>
                    <a:pt x="0" y="1170432"/>
                  </a:moveTo>
                  <a:lnTo>
                    <a:pt x="1060704" y="0"/>
                  </a:lnTo>
                  <a:lnTo>
                    <a:pt x="1731264" y="280416"/>
                  </a:lnTo>
                  <a:lnTo>
                    <a:pt x="2097024" y="633984"/>
                  </a:lnTo>
                  <a:lnTo>
                    <a:pt x="2231136" y="975360"/>
                  </a:lnTo>
                  <a:lnTo>
                    <a:pt x="2206752" y="1328928"/>
                  </a:lnTo>
                  <a:lnTo>
                    <a:pt x="2231136" y="1499616"/>
                  </a:lnTo>
                  <a:lnTo>
                    <a:pt x="963168" y="1475232"/>
                  </a:lnTo>
                  <a:lnTo>
                    <a:pt x="975360" y="1609344"/>
                  </a:lnTo>
                  <a:lnTo>
                    <a:pt x="0" y="1560576"/>
                  </a:lnTo>
                  <a:lnTo>
                    <a:pt x="0" y="1170432"/>
                  </a:lnTo>
                  <a:close/>
                </a:path>
              </a:pathLst>
            </a:custGeom>
            <a:noFill/>
            <a:ln w="31750">
              <a:solidFill>
                <a:srgbClr val="00B0F0"/>
              </a:solidFill>
            </a:ln>
            <a:effectLst>
              <a:glow rad="635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A970D-1F00-392A-303B-8C7D5937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5DC45-C2BA-5B14-9821-2FCF7EC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4L Zone / WPDR 6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5819B8-3276-6F7E-206B-8E2894D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53F12-6956-CF8B-AD71-D6B243C6C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232" y="3249405"/>
            <a:ext cx="5261132" cy="347207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AFCB7CAA-99A5-2EC0-82BF-1FFB737D0FB7}"/>
              </a:ext>
            </a:extLst>
          </p:cNvPr>
          <p:cNvSpPr/>
          <p:nvPr/>
        </p:nvSpPr>
        <p:spPr>
          <a:xfrm>
            <a:off x="4345577" y="3248297"/>
            <a:ext cx="4545874" cy="2960914"/>
          </a:xfrm>
          <a:custGeom>
            <a:avLst/>
            <a:gdLst>
              <a:gd name="connsiteX0" fmla="*/ 2290354 w 4545874"/>
              <a:gd name="connsiteY0" fmla="*/ 0 h 2960914"/>
              <a:gd name="connsiteX1" fmla="*/ 2281646 w 4545874"/>
              <a:gd name="connsiteY1" fmla="*/ 313509 h 2960914"/>
              <a:gd name="connsiteX2" fmla="*/ 2090057 w 4545874"/>
              <a:gd name="connsiteY2" fmla="*/ 313509 h 2960914"/>
              <a:gd name="connsiteX3" fmla="*/ 2055223 w 4545874"/>
              <a:gd name="connsiteY3" fmla="*/ 609600 h 2960914"/>
              <a:gd name="connsiteX4" fmla="*/ 1811383 w 4545874"/>
              <a:gd name="connsiteY4" fmla="*/ 592183 h 2960914"/>
              <a:gd name="connsiteX5" fmla="*/ 1628503 w 4545874"/>
              <a:gd name="connsiteY5" fmla="*/ 618309 h 2960914"/>
              <a:gd name="connsiteX6" fmla="*/ 1314994 w 4545874"/>
              <a:gd name="connsiteY6" fmla="*/ 931817 h 2960914"/>
              <a:gd name="connsiteX7" fmla="*/ 1175657 w 4545874"/>
              <a:gd name="connsiteY7" fmla="*/ 1088572 h 2960914"/>
              <a:gd name="connsiteX8" fmla="*/ 748937 w 4545874"/>
              <a:gd name="connsiteY8" fmla="*/ 1515292 h 2960914"/>
              <a:gd name="connsiteX9" fmla="*/ 339634 w 4545874"/>
              <a:gd name="connsiteY9" fmla="*/ 1976846 h 2960914"/>
              <a:gd name="connsiteX10" fmla="*/ 174172 w 4545874"/>
              <a:gd name="connsiteY10" fmla="*/ 2151017 h 2960914"/>
              <a:gd name="connsiteX11" fmla="*/ 52252 w 4545874"/>
              <a:gd name="connsiteY11" fmla="*/ 2316480 h 2960914"/>
              <a:gd name="connsiteX12" fmla="*/ 0 w 4545874"/>
              <a:gd name="connsiteY12" fmla="*/ 2795452 h 2960914"/>
              <a:gd name="connsiteX13" fmla="*/ 0 w 4545874"/>
              <a:gd name="connsiteY13" fmla="*/ 2952206 h 2960914"/>
              <a:gd name="connsiteX14" fmla="*/ 2029097 w 4545874"/>
              <a:gd name="connsiteY14" fmla="*/ 2960914 h 2960914"/>
              <a:gd name="connsiteX15" fmla="*/ 2037806 w 4545874"/>
              <a:gd name="connsiteY15" fmla="*/ 2769326 h 2960914"/>
              <a:gd name="connsiteX16" fmla="*/ 4284617 w 4545874"/>
              <a:gd name="connsiteY16" fmla="*/ 2769326 h 2960914"/>
              <a:gd name="connsiteX17" fmla="*/ 4284617 w 4545874"/>
              <a:gd name="connsiteY17" fmla="*/ 2769326 h 2960914"/>
              <a:gd name="connsiteX18" fmla="*/ 4380412 w 4545874"/>
              <a:gd name="connsiteY18" fmla="*/ 2699657 h 2960914"/>
              <a:gd name="connsiteX19" fmla="*/ 4545874 w 4545874"/>
              <a:gd name="connsiteY19" fmla="*/ 2699657 h 2960914"/>
              <a:gd name="connsiteX20" fmla="*/ 4415246 w 4545874"/>
              <a:gd name="connsiteY20" fmla="*/ 1506583 h 2960914"/>
              <a:gd name="connsiteX21" fmla="*/ 4328160 w 4545874"/>
              <a:gd name="connsiteY21" fmla="*/ 1323703 h 2960914"/>
              <a:gd name="connsiteX22" fmla="*/ 4249783 w 4545874"/>
              <a:gd name="connsiteY22" fmla="*/ 1184366 h 2960914"/>
              <a:gd name="connsiteX23" fmla="*/ 3962400 w 4545874"/>
              <a:gd name="connsiteY23" fmla="*/ 879566 h 2960914"/>
              <a:gd name="connsiteX24" fmla="*/ 3770812 w 4545874"/>
              <a:gd name="connsiteY24" fmla="*/ 635726 h 2960914"/>
              <a:gd name="connsiteX25" fmla="*/ 3309257 w 4545874"/>
              <a:gd name="connsiteY25" fmla="*/ 330926 h 2960914"/>
              <a:gd name="connsiteX26" fmla="*/ 2943497 w 4545874"/>
              <a:gd name="connsiteY26" fmla="*/ 156754 h 2960914"/>
              <a:gd name="connsiteX27" fmla="*/ 2664823 w 4545874"/>
              <a:gd name="connsiteY27" fmla="*/ 34834 h 2960914"/>
              <a:gd name="connsiteX28" fmla="*/ 2551612 w 4545874"/>
              <a:gd name="connsiteY28" fmla="*/ 0 h 2960914"/>
              <a:gd name="connsiteX29" fmla="*/ 2290354 w 4545874"/>
              <a:gd name="connsiteY29" fmla="*/ 0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45874" h="2960914">
                <a:moveTo>
                  <a:pt x="2290354" y="0"/>
                </a:moveTo>
                <a:lnTo>
                  <a:pt x="2281646" y="313509"/>
                </a:lnTo>
                <a:lnTo>
                  <a:pt x="2090057" y="313509"/>
                </a:lnTo>
                <a:lnTo>
                  <a:pt x="2055223" y="609600"/>
                </a:lnTo>
                <a:lnTo>
                  <a:pt x="1811383" y="592183"/>
                </a:lnTo>
                <a:lnTo>
                  <a:pt x="1628503" y="618309"/>
                </a:lnTo>
                <a:lnTo>
                  <a:pt x="1314994" y="931817"/>
                </a:lnTo>
                <a:lnTo>
                  <a:pt x="1175657" y="1088572"/>
                </a:lnTo>
                <a:lnTo>
                  <a:pt x="748937" y="1515292"/>
                </a:lnTo>
                <a:lnTo>
                  <a:pt x="339634" y="1976846"/>
                </a:lnTo>
                <a:lnTo>
                  <a:pt x="174172" y="2151017"/>
                </a:lnTo>
                <a:lnTo>
                  <a:pt x="52252" y="2316480"/>
                </a:lnTo>
                <a:lnTo>
                  <a:pt x="0" y="2795452"/>
                </a:lnTo>
                <a:lnTo>
                  <a:pt x="0" y="2952206"/>
                </a:lnTo>
                <a:lnTo>
                  <a:pt x="2029097" y="2960914"/>
                </a:lnTo>
                <a:lnTo>
                  <a:pt x="2037806" y="2769326"/>
                </a:lnTo>
                <a:lnTo>
                  <a:pt x="4284617" y="2769326"/>
                </a:lnTo>
                <a:lnTo>
                  <a:pt x="4284617" y="2769326"/>
                </a:lnTo>
                <a:lnTo>
                  <a:pt x="4380412" y="2699657"/>
                </a:lnTo>
                <a:lnTo>
                  <a:pt x="4545874" y="2699657"/>
                </a:lnTo>
                <a:lnTo>
                  <a:pt x="4415246" y="1506583"/>
                </a:lnTo>
                <a:lnTo>
                  <a:pt x="4328160" y="1323703"/>
                </a:lnTo>
                <a:lnTo>
                  <a:pt x="4249783" y="1184366"/>
                </a:lnTo>
                <a:lnTo>
                  <a:pt x="3962400" y="879566"/>
                </a:lnTo>
                <a:lnTo>
                  <a:pt x="3770812" y="635726"/>
                </a:lnTo>
                <a:lnTo>
                  <a:pt x="3309257" y="330926"/>
                </a:lnTo>
                <a:lnTo>
                  <a:pt x="2943497" y="156754"/>
                </a:lnTo>
                <a:lnTo>
                  <a:pt x="2664823" y="34834"/>
                </a:lnTo>
                <a:lnTo>
                  <a:pt x="2551612" y="0"/>
                </a:lnTo>
                <a:lnTo>
                  <a:pt x="2290354" y="0"/>
                </a:lnTo>
                <a:close/>
              </a:path>
            </a:pathLst>
          </a:custGeom>
          <a:noFill/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380FB1A6-A191-3A15-3348-AA206BD6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45924"/>
              </p:ext>
            </p:extLst>
          </p:nvPr>
        </p:nvGraphicFramePr>
        <p:xfrm>
          <a:off x="9023147" y="3261743"/>
          <a:ext cx="99729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8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1C421-D98A-2A14-A3C2-4B0074344AEB}"/>
              </a:ext>
            </a:extLst>
          </p:cNvPr>
          <p:cNvGrpSpPr/>
          <p:nvPr/>
        </p:nvGrpSpPr>
        <p:grpSpPr>
          <a:xfrm>
            <a:off x="313172" y="967342"/>
            <a:ext cx="8564127" cy="4633358"/>
            <a:chOff x="1786373" y="587459"/>
            <a:chExt cx="7772400" cy="39410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373" y="587459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2523500" y="1158241"/>
              <a:ext cx="4486901" cy="584775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 = 1 Regular living unit per 1000 sq ft of parcel OR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 Efficiency living unit per 500 sq ft of lot</a:t>
              </a:r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8093087-70F3-0C7D-10C4-AB5998DFE00B}"/>
                </a:ext>
              </a:extLst>
            </p:cNvPr>
            <p:cNvSpPr/>
            <p:nvPr/>
          </p:nvSpPr>
          <p:spPr>
            <a:xfrm>
              <a:off x="5510784" y="3096768"/>
              <a:ext cx="597408" cy="1024128"/>
            </a:xfrm>
            <a:custGeom>
              <a:avLst/>
              <a:gdLst>
                <a:gd name="connsiteX0" fmla="*/ 426720 w 597408"/>
                <a:gd name="connsiteY0" fmla="*/ 0 h 1024128"/>
                <a:gd name="connsiteX1" fmla="*/ 597408 w 597408"/>
                <a:gd name="connsiteY1" fmla="*/ 158496 h 1024128"/>
                <a:gd name="connsiteX2" fmla="*/ 451104 w 597408"/>
                <a:gd name="connsiteY2" fmla="*/ 341376 h 1024128"/>
                <a:gd name="connsiteX3" fmla="*/ 329184 w 597408"/>
                <a:gd name="connsiteY3" fmla="*/ 487680 h 1024128"/>
                <a:gd name="connsiteX4" fmla="*/ 231648 w 597408"/>
                <a:gd name="connsiteY4" fmla="*/ 658368 h 1024128"/>
                <a:gd name="connsiteX5" fmla="*/ 207264 w 597408"/>
                <a:gd name="connsiteY5" fmla="*/ 792480 h 1024128"/>
                <a:gd name="connsiteX6" fmla="*/ 280416 w 597408"/>
                <a:gd name="connsiteY6" fmla="*/ 987552 h 1024128"/>
                <a:gd name="connsiteX7" fmla="*/ 280416 w 597408"/>
                <a:gd name="connsiteY7" fmla="*/ 1024128 h 1024128"/>
                <a:gd name="connsiteX8" fmla="*/ 73152 w 597408"/>
                <a:gd name="connsiteY8" fmla="*/ 1024128 h 1024128"/>
                <a:gd name="connsiteX9" fmla="*/ 48768 w 597408"/>
                <a:gd name="connsiteY9" fmla="*/ 865632 h 1024128"/>
                <a:gd name="connsiteX10" fmla="*/ 0 w 597408"/>
                <a:gd name="connsiteY10" fmla="*/ 719328 h 1024128"/>
                <a:gd name="connsiteX11" fmla="*/ 121920 w 597408"/>
                <a:gd name="connsiteY11" fmla="*/ 390144 h 1024128"/>
                <a:gd name="connsiteX12" fmla="*/ 426720 w 597408"/>
                <a:gd name="connsiteY12" fmla="*/ 0 h 10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08" h="1024128">
                  <a:moveTo>
                    <a:pt x="426720" y="0"/>
                  </a:moveTo>
                  <a:lnTo>
                    <a:pt x="597408" y="158496"/>
                  </a:lnTo>
                  <a:lnTo>
                    <a:pt x="451104" y="341376"/>
                  </a:lnTo>
                  <a:lnTo>
                    <a:pt x="329184" y="487680"/>
                  </a:lnTo>
                  <a:lnTo>
                    <a:pt x="231648" y="658368"/>
                  </a:lnTo>
                  <a:lnTo>
                    <a:pt x="207264" y="792480"/>
                  </a:lnTo>
                  <a:lnTo>
                    <a:pt x="280416" y="987552"/>
                  </a:lnTo>
                  <a:lnTo>
                    <a:pt x="280416" y="1024128"/>
                  </a:lnTo>
                  <a:lnTo>
                    <a:pt x="73152" y="1024128"/>
                  </a:lnTo>
                  <a:lnTo>
                    <a:pt x="48768" y="865632"/>
                  </a:lnTo>
                  <a:lnTo>
                    <a:pt x="0" y="719328"/>
                  </a:lnTo>
                  <a:lnTo>
                    <a:pt x="121920" y="390144"/>
                  </a:lnTo>
                  <a:lnTo>
                    <a:pt x="426720" y="0"/>
                  </a:ln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9EFD889-07A0-974B-ECA8-53343872DD63}"/>
                </a:ext>
              </a:extLst>
            </p:cNvPr>
            <p:cNvSpPr/>
            <p:nvPr/>
          </p:nvSpPr>
          <p:spPr>
            <a:xfrm>
              <a:off x="6815328" y="3133344"/>
              <a:ext cx="207264" cy="877824"/>
            </a:xfrm>
            <a:custGeom>
              <a:avLst/>
              <a:gdLst>
                <a:gd name="connsiteX0" fmla="*/ 48768 w 207264"/>
                <a:gd name="connsiteY0" fmla="*/ 0 h 877824"/>
                <a:gd name="connsiteX1" fmla="*/ 207264 w 207264"/>
                <a:gd name="connsiteY1" fmla="*/ 12192 h 877824"/>
                <a:gd name="connsiteX2" fmla="*/ 195072 w 207264"/>
                <a:gd name="connsiteY2" fmla="*/ 865632 h 877824"/>
                <a:gd name="connsiteX3" fmla="*/ 0 w 207264"/>
                <a:gd name="connsiteY3" fmla="*/ 877824 h 877824"/>
                <a:gd name="connsiteX4" fmla="*/ 48768 w 207264"/>
                <a:gd name="connsiteY4" fmla="*/ 0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64" h="877824">
                  <a:moveTo>
                    <a:pt x="48768" y="0"/>
                  </a:moveTo>
                  <a:lnTo>
                    <a:pt x="207264" y="12192"/>
                  </a:lnTo>
                  <a:lnTo>
                    <a:pt x="195072" y="865632"/>
                  </a:lnTo>
                  <a:lnTo>
                    <a:pt x="0" y="877824"/>
                  </a:lnTo>
                  <a:lnTo>
                    <a:pt x="48768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C89119-ED31-F5A5-4599-60E2660C4C83}"/>
                </a:ext>
              </a:extLst>
            </p:cNvPr>
            <p:cNvSpPr/>
            <p:nvPr/>
          </p:nvSpPr>
          <p:spPr>
            <a:xfrm>
              <a:off x="6266688" y="2157984"/>
              <a:ext cx="1597152" cy="1048512"/>
            </a:xfrm>
            <a:custGeom>
              <a:avLst/>
              <a:gdLst>
                <a:gd name="connsiteX0" fmla="*/ 743712 w 1597152"/>
                <a:gd name="connsiteY0" fmla="*/ 48768 h 1048512"/>
                <a:gd name="connsiteX1" fmla="*/ 316992 w 1597152"/>
                <a:gd name="connsiteY1" fmla="*/ 463296 h 1048512"/>
                <a:gd name="connsiteX2" fmla="*/ 0 w 1597152"/>
                <a:gd name="connsiteY2" fmla="*/ 816864 h 1048512"/>
                <a:gd name="connsiteX3" fmla="*/ 0 w 1597152"/>
                <a:gd name="connsiteY3" fmla="*/ 816864 h 1048512"/>
                <a:gd name="connsiteX4" fmla="*/ 0 w 1597152"/>
                <a:gd name="connsiteY4" fmla="*/ 816864 h 1048512"/>
                <a:gd name="connsiteX5" fmla="*/ 0 w 1597152"/>
                <a:gd name="connsiteY5" fmla="*/ 816864 h 1048512"/>
                <a:gd name="connsiteX6" fmla="*/ 60960 w 1597152"/>
                <a:gd name="connsiteY6" fmla="*/ 926592 h 1048512"/>
                <a:gd name="connsiteX7" fmla="*/ 1353312 w 1597152"/>
                <a:gd name="connsiteY7" fmla="*/ 914400 h 1048512"/>
                <a:gd name="connsiteX8" fmla="*/ 1365504 w 1597152"/>
                <a:gd name="connsiteY8" fmla="*/ 1048512 h 1048512"/>
                <a:gd name="connsiteX9" fmla="*/ 1584960 w 1597152"/>
                <a:gd name="connsiteY9" fmla="*/ 1048512 h 1048512"/>
                <a:gd name="connsiteX10" fmla="*/ 1597152 w 1597152"/>
                <a:gd name="connsiteY10" fmla="*/ 243840 h 1048512"/>
                <a:gd name="connsiteX11" fmla="*/ 768096 w 1597152"/>
                <a:gd name="connsiteY11" fmla="*/ 268224 h 1048512"/>
                <a:gd name="connsiteX12" fmla="*/ 804672 w 1597152"/>
                <a:gd name="connsiteY12" fmla="*/ 0 h 1048512"/>
                <a:gd name="connsiteX13" fmla="*/ 707136 w 1597152"/>
                <a:gd name="connsiteY13" fmla="*/ 85344 h 1048512"/>
                <a:gd name="connsiteX14" fmla="*/ 670560 w 1597152"/>
                <a:gd name="connsiteY14" fmla="*/ 97536 h 1048512"/>
                <a:gd name="connsiteX15" fmla="*/ 670560 w 1597152"/>
                <a:gd name="connsiteY15" fmla="*/ 97536 h 10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7152" h="1048512">
                  <a:moveTo>
                    <a:pt x="743712" y="48768"/>
                  </a:moveTo>
                  <a:lnTo>
                    <a:pt x="316992" y="463296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60960" y="926592"/>
                  </a:lnTo>
                  <a:lnTo>
                    <a:pt x="1353312" y="914400"/>
                  </a:lnTo>
                  <a:lnTo>
                    <a:pt x="1365504" y="1048512"/>
                  </a:lnTo>
                  <a:lnTo>
                    <a:pt x="1584960" y="1048512"/>
                  </a:lnTo>
                  <a:lnTo>
                    <a:pt x="1597152" y="243840"/>
                  </a:lnTo>
                  <a:lnTo>
                    <a:pt x="768096" y="268224"/>
                  </a:lnTo>
                  <a:lnTo>
                    <a:pt x="804672" y="0"/>
                  </a:lnTo>
                  <a:lnTo>
                    <a:pt x="707136" y="85344"/>
                  </a:lnTo>
                  <a:lnTo>
                    <a:pt x="670560" y="97536"/>
                  </a:lnTo>
                  <a:lnTo>
                    <a:pt x="670560" y="97536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41FAA5-EA62-1A3F-7EE7-9E01AE99020F}"/>
                </a:ext>
              </a:extLst>
            </p:cNvPr>
            <p:cNvSpPr/>
            <p:nvPr/>
          </p:nvSpPr>
          <p:spPr>
            <a:xfrm>
              <a:off x="7936992" y="2255520"/>
              <a:ext cx="1292352" cy="268224"/>
            </a:xfrm>
            <a:custGeom>
              <a:avLst/>
              <a:gdLst>
                <a:gd name="connsiteX0" fmla="*/ 60960 w 1292352"/>
                <a:gd name="connsiteY0" fmla="*/ 0 h 268224"/>
                <a:gd name="connsiteX1" fmla="*/ 1292352 w 1292352"/>
                <a:gd name="connsiteY1" fmla="*/ 12192 h 268224"/>
                <a:gd name="connsiteX2" fmla="*/ 1292352 w 1292352"/>
                <a:gd name="connsiteY2" fmla="*/ 243840 h 268224"/>
                <a:gd name="connsiteX3" fmla="*/ 0 w 1292352"/>
                <a:gd name="connsiteY3" fmla="*/ 268224 h 268224"/>
                <a:gd name="connsiteX4" fmla="*/ 60960 w 1292352"/>
                <a:gd name="connsiteY4" fmla="*/ 0 h 2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52" h="268224">
                  <a:moveTo>
                    <a:pt x="60960" y="0"/>
                  </a:moveTo>
                  <a:lnTo>
                    <a:pt x="1292352" y="12192"/>
                  </a:lnTo>
                  <a:lnTo>
                    <a:pt x="1292352" y="243840"/>
                  </a:lnTo>
                  <a:lnTo>
                    <a:pt x="0" y="268224"/>
                  </a:lnTo>
                  <a:lnTo>
                    <a:pt x="60960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94" y="3771927"/>
            <a:ext cx="4555716" cy="269905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DF5AD3-1A90-498E-DAFA-B761F97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1925D7E-46B3-9761-35BC-75D7358B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4912C6-F4E5-D003-B19F-39B9D932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10 Zone Recap</a:t>
            </a:r>
          </a:p>
        </p:txBody>
      </p:sp>
    </p:spTree>
    <p:extLst>
      <p:ext uri="{BB962C8B-B14F-4D97-AF65-F5344CB8AC3E}">
        <p14:creationId xmlns:p14="http://schemas.microsoft.com/office/powerpoint/2010/main" val="169402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Response: Density Base 10 Zone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0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1C421-D98A-2A14-A3C2-4B0074344AEB}"/>
              </a:ext>
            </a:extLst>
          </p:cNvPr>
          <p:cNvGrpSpPr/>
          <p:nvPr/>
        </p:nvGrpSpPr>
        <p:grpSpPr>
          <a:xfrm>
            <a:off x="-2672915" y="1112322"/>
            <a:ext cx="8564127" cy="4633358"/>
            <a:chOff x="1946615" y="659494"/>
            <a:chExt cx="7772400" cy="39410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6615" y="659494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4507297" y="872732"/>
              <a:ext cx="4486901" cy="584775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 = 1 Regular living unit per 1000 sq ft of parcel OR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 Efficiency living unit per 500 sq ft of lot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C89119-ED31-F5A5-4599-60E2660C4C83}"/>
                </a:ext>
              </a:extLst>
            </p:cNvPr>
            <p:cNvSpPr/>
            <p:nvPr/>
          </p:nvSpPr>
          <p:spPr>
            <a:xfrm>
              <a:off x="6375706" y="2253556"/>
              <a:ext cx="1597152" cy="1048512"/>
            </a:xfrm>
            <a:custGeom>
              <a:avLst/>
              <a:gdLst>
                <a:gd name="connsiteX0" fmla="*/ 743712 w 1597152"/>
                <a:gd name="connsiteY0" fmla="*/ 48768 h 1048512"/>
                <a:gd name="connsiteX1" fmla="*/ 316992 w 1597152"/>
                <a:gd name="connsiteY1" fmla="*/ 463296 h 1048512"/>
                <a:gd name="connsiteX2" fmla="*/ 0 w 1597152"/>
                <a:gd name="connsiteY2" fmla="*/ 816864 h 1048512"/>
                <a:gd name="connsiteX3" fmla="*/ 0 w 1597152"/>
                <a:gd name="connsiteY3" fmla="*/ 816864 h 1048512"/>
                <a:gd name="connsiteX4" fmla="*/ 0 w 1597152"/>
                <a:gd name="connsiteY4" fmla="*/ 816864 h 1048512"/>
                <a:gd name="connsiteX5" fmla="*/ 0 w 1597152"/>
                <a:gd name="connsiteY5" fmla="*/ 816864 h 1048512"/>
                <a:gd name="connsiteX6" fmla="*/ 60960 w 1597152"/>
                <a:gd name="connsiteY6" fmla="*/ 926592 h 1048512"/>
                <a:gd name="connsiteX7" fmla="*/ 1353312 w 1597152"/>
                <a:gd name="connsiteY7" fmla="*/ 914400 h 1048512"/>
                <a:gd name="connsiteX8" fmla="*/ 1365504 w 1597152"/>
                <a:gd name="connsiteY8" fmla="*/ 1048512 h 1048512"/>
                <a:gd name="connsiteX9" fmla="*/ 1584960 w 1597152"/>
                <a:gd name="connsiteY9" fmla="*/ 1048512 h 1048512"/>
                <a:gd name="connsiteX10" fmla="*/ 1597152 w 1597152"/>
                <a:gd name="connsiteY10" fmla="*/ 243840 h 1048512"/>
                <a:gd name="connsiteX11" fmla="*/ 768096 w 1597152"/>
                <a:gd name="connsiteY11" fmla="*/ 268224 h 1048512"/>
                <a:gd name="connsiteX12" fmla="*/ 804672 w 1597152"/>
                <a:gd name="connsiteY12" fmla="*/ 0 h 1048512"/>
                <a:gd name="connsiteX13" fmla="*/ 707136 w 1597152"/>
                <a:gd name="connsiteY13" fmla="*/ 85344 h 1048512"/>
                <a:gd name="connsiteX14" fmla="*/ 670560 w 1597152"/>
                <a:gd name="connsiteY14" fmla="*/ 97536 h 1048512"/>
                <a:gd name="connsiteX15" fmla="*/ 670560 w 1597152"/>
                <a:gd name="connsiteY15" fmla="*/ 97536 h 10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7152" h="1048512">
                  <a:moveTo>
                    <a:pt x="743712" y="48768"/>
                  </a:moveTo>
                  <a:lnTo>
                    <a:pt x="316992" y="463296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0" y="816864"/>
                  </a:lnTo>
                  <a:lnTo>
                    <a:pt x="60960" y="926592"/>
                  </a:lnTo>
                  <a:lnTo>
                    <a:pt x="1353312" y="914400"/>
                  </a:lnTo>
                  <a:lnTo>
                    <a:pt x="1365504" y="1048512"/>
                  </a:lnTo>
                  <a:lnTo>
                    <a:pt x="1584960" y="1048512"/>
                  </a:lnTo>
                  <a:lnTo>
                    <a:pt x="1597152" y="243840"/>
                  </a:lnTo>
                  <a:lnTo>
                    <a:pt x="768096" y="268224"/>
                  </a:lnTo>
                  <a:lnTo>
                    <a:pt x="804672" y="0"/>
                  </a:lnTo>
                  <a:lnTo>
                    <a:pt x="707136" y="85344"/>
                  </a:lnTo>
                  <a:lnTo>
                    <a:pt x="670560" y="97536"/>
                  </a:lnTo>
                  <a:lnTo>
                    <a:pt x="670560" y="97536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41FAA5-EA62-1A3F-7EE7-9E01AE99020F}"/>
                </a:ext>
              </a:extLst>
            </p:cNvPr>
            <p:cNvSpPr/>
            <p:nvPr/>
          </p:nvSpPr>
          <p:spPr>
            <a:xfrm>
              <a:off x="7972857" y="2337802"/>
              <a:ext cx="1292352" cy="268224"/>
            </a:xfrm>
            <a:custGeom>
              <a:avLst/>
              <a:gdLst>
                <a:gd name="connsiteX0" fmla="*/ 60960 w 1292352"/>
                <a:gd name="connsiteY0" fmla="*/ 0 h 268224"/>
                <a:gd name="connsiteX1" fmla="*/ 1292352 w 1292352"/>
                <a:gd name="connsiteY1" fmla="*/ 12192 h 268224"/>
                <a:gd name="connsiteX2" fmla="*/ 1292352 w 1292352"/>
                <a:gd name="connsiteY2" fmla="*/ 243840 h 268224"/>
                <a:gd name="connsiteX3" fmla="*/ 0 w 1292352"/>
                <a:gd name="connsiteY3" fmla="*/ 268224 h 268224"/>
                <a:gd name="connsiteX4" fmla="*/ 60960 w 1292352"/>
                <a:gd name="connsiteY4" fmla="*/ 0 h 2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52" h="268224">
                  <a:moveTo>
                    <a:pt x="60960" y="0"/>
                  </a:moveTo>
                  <a:lnTo>
                    <a:pt x="1292352" y="12192"/>
                  </a:lnTo>
                  <a:lnTo>
                    <a:pt x="1292352" y="243840"/>
                  </a:lnTo>
                  <a:lnTo>
                    <a:pt x="0" y="268224"/>
                  </a:lnTo>
                  <a:lnTo>
                    <a:pt x="60960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76" y="129352"/>
            <a:ext cx="4555716" cy="269905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DF5AD3-1A90-498E-DAFA-B761F97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17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1925D7E-46B3-9761-35BC-75D7358B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4912C6-F4E5-D003-B19F-39B9D932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10 Zone / WPDR 7,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11469-F71D-D0C0-D134-C35D49F8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92" y="3602740"/>
            <a:ext cx="7772400" cy="298897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B826C26-888B-6301-E481-93097FC73707}"/>
              </a:ext>
            </a:extLst>
          </p:cNvPr>
          <p:cNvSpPr/>
          <p:nvPr/>
        </p:nvSpPr>
        <p:spPr>
          <a:xfrm>
            <a:off x="9060873" y="4544291"/>
            <a:ext cx="2826327" cy="207818"/>
          </a:xfrm>
          <a:custGeom>
            <a:avLst/>
            <a:gdLst>
              <a:gd name="connsiteX0" fmla="*/ 0 w 2826327"/>
              <a:gd name="connsiteY0" fmla="*/ 0 h 207818"/>
              <a:gd name="connsiteX1" fmla="*/ 0 w 2826327"/>
              <a:gd name="connsiteY1" fmla="*/ 207818 h 207818"/>
              <a:gd name="connsiteX2" fmla="*/ 2826327 w 2826327"/>
              <a:gd name="connsiteY2" fmla="*/ 193964 h 207818"/>
              <a:gd name="connsiteX3" fmla="*/ 2632363 w 2826327"/>
              <a:gd name="connsiteY3" fmla="*/ 0 h 207818"/>
              <a:gd name="connsiteX4" fmla="*/ 0 w 2826327"/>
              <a:gd name="connsiteY4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327" h="207818">
                <a:moveTo>
                  <a:pt x="0" y="0"/>
                </a:moveTo>
                <a:lnTo>
                  <a:pt x="0" y="207818"/>
                </a:lnTo>
                <a:lnTo>
                  <a:pt x="2826327" y="193964"/>
                </a:lnTo>
                <a:lnTo>
                  <a:pt x="2632363" y="0"/>
                </a:lnTo>
                <a:lnTo>
                  <a:pt x="0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F82F1BF-7CE1-A6E2-38DC-BC4CEBEF9FB1}"/>
              </a:ext>
            </a:extLst>
          </p:cNvPr>
          <p:cNvSpPr/>
          <p:nvPr/>
        </p:nvSpPr>
        <p:spPr>
          <a:xfrm>
            <a:off x="4876800" y="4211782"/>
            <a:ext cx="3519055" cy="2175163"/>
          </a:xfrm>
          <a:custGeom>
            <a:avLst/>
            <a:gdLst>
              <a:gd name="connsiteX0" fmla="*/ 1427018 w 3519055"/>
              <a:gd name="connsiteY0" fmla="*/ 0 h 2175163"/>
              <a:gd name="connsiteX1" fmla="*/ 1648691 w 3519055"/>
              <a:gd name="connsiteY1" fmla="*/ 207818 h 2175163"/>
              <a:gd name="connsiteX2" fmla="*/ 1648691 w 3519055"/>
              <a:gd name="connsiteY2" fmla="*/ 540327 h 2175163"/>
              <a:gd name="connsiteX3" fmla="*/ 3519055 w 3519055"/>
              <a:gd name="connsiteY3" fmla="*/ 581891 h 2175163"/>
              <a:gd name="connsiteX4" fmla="*/ 3505200 w 3519055"/>
              <a:gd name="connsiteY4" fmla="*/ 2161309 h 2175163"/>
              <a:gd name="connsiteX5" fmla="*/ 3297382 w 3519055"/>
              <a:gd name="connsiteY5" fmla="*/ 2175163 h 2175163"/>
              <a:gd name="connsiteX6" fmla="*/ 3283527 w 3519055"/>
              <a:gd name="connsiteY6" fmla="*/ 1925782 h 2175163"/>
              <a:gd name="connsiteX7" fmla="*/ 69273 w 3519055"/>
              <a:gd name="connsiteY7" fmla="*/ 1939636 h 2175163"/>
              <a:gd name="connsiteX8" fmla="*/ 69273 w 3519055"/>
              <a:gd name="connsiteY8" fmla="*/ 1939636 h 2175163"/>
              <a:gd name="connsiteX9" fmla="*/ 69273 w 3519055"/>
              <a:gd name="connsiteY9" fmla="*/ 1939636 h 2175163"/>
              <a:gd name="connsiteX10" fmla="*/ 0 w 3519055"/>
              <a:gd name="connsiteY10" fmla="*/ 1828800 h 2175163"/>
              <a:gd name="connsiteX11" fmla="*/ 1440873 w 3519055"/>
              <a:gd name="connsiteY11" fmla="*/ 304800 h 2175163"/>
              <a:gd name="connsiteX12" fmla="*/ 1427018 w 3519055"/>
              <a:gd name="connsiteY12" fmla="*/ 0 h 21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9055" h="2175163">
                <a:moveTo>
                  <a:pt x="1427018" y="0"/>
                </a:moveTo>
                <a:lnTo>
                  <a:pt x="1648691" y="207818"/>
                </a:lnTo>
                <a:lnTo>
                  <a:pt x="1648691" y="540327"/>
                </a:lnTo>
                <a:lnTo>
                  <a:pt x="3519055" y="581891"/>
                </a:lnTo>
                <a:lnTo>
                  <a:pt x="3505200" y="2161309"/>
                </a:lnTo>
                <a:lnTo>
                  <a:pt x="3297382" y="2175163"/>
                </a:lnTo>
                <a:lnTo>
                  <a:pt x="3283527" y="1925782"/>
                </a:lnTo>
                <a:lnTo>
                  <a:pt x="69273" y="1939636"/>
                </a:lnTo>
                <a:lnTo>
                  <a:pt x="69273" y="1939636"/>
                </a:lnTo>
                <a:lnTo>
                  <a:pt x="69273" y="1939636"/>
                </a:lnTo>
                <a:lnTo>
                  <a:pt x="0" y="1828800"/>
                </a:lnTo>
                <a:lnTo>
                  <a:pt x="1440873" y="304800"/>
                </a:lnTo>
                <a:lnTo>
                  <a:pt x="1427018" y="0"/>
                </a:lnTo>
                <a:close/>
              </a:path>
            </a:pathLst>
          </a:custGeom>
          <a:noFill/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B59F5D6C-4C27-D6B7-EDCD-641935480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96260"/>
              </p:ext>
            </p:extLst>
          </p:nvPr>
        </p:nvGraphicFramePr>
        <p:xfrm>
          <a:off x="4502638" y="4294909"/>
          <a:ext cx="99729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R2-1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3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1A84CD50-5A89-E3B9-C6B7-CFAB23DFD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45281"/>
              </p:ext>
            </p:extLst>
          </p:nvPr>
        </p:nvGraphicFramePr>
        <p:xfrm>
          <a:off x="9454763" y="3335435"/>
          <a:ext cx="99729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R2-1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3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9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Response: Density Base 10 Zone / WPDR 7, 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1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1C421-D98A-2A14-A3C2-4B0074344AEB}"/>
              </a:ext>
            </a:extLst>
          </p:cNvPr>
          <p:cNvGrpSpPr/>
          <p:nvPr/>
        </p:nvGrpSpPr>
        <p:grpSpPr>
          <a:xfrm>
            <a:off x="-3388671" y="1169801"/>
            <a:ext cx="8564127" cy="4633358"/>
            <a:chOff x="1480446" y="686631"/>
            <a:chExt cx="7772400" cy="39410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0446" y="686631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4675509" y="846779"/>
              <a:ext cx="4486901" cy="584775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 = 1 Regular living unit per 1000 sq ft of parcel OR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 Efficiency living unit per 500 sq ft of lot</a:t>
              </a:r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8093087-70F3-0C7D-10C4-AB5998DFE00B}"/>
                </a:ext>
              </a:extLst>
            </p:cNvPr>
            <p:cNvSpPr/>
            <p:nvPr/>
          </p:nvSpPr>
          <p:spPr>
            <a:xfrm>
              <a:off x="5178229" y="3201349"/>
              <a:ext cx="597408" cy="1024128"/>
            </a:xfrm>
            <a:custGeom>
              <a:avLst/>
              <a:gdLst>
                <a:gd name="connsiteX0" fmla="*/ 426720 w 597408"/>
                <a:gd name="connsiteY0" fmla="*/ 0 h 1024128"/>
                <a:gd name="connsiteX1" fmla="*/ 597408 w 597408"/>
                <a:gd name="connsiteY1" fmla="*/ 158496 h 1024128"/>
                <a:gd name="connsiteX2" fmla="*/ 451104 w 597408"/>
                <a:gd name="connsiteY2" fmla="*/ 341376 h 1024128"/>
                <a:gd name="connsiteX3" fmla="*/ 329184 w 597408"/>
                <a:gd name="connsiteY3" fmla="*/ 487680 h 1024128"/>
                <a:gd name="connsiteX4" fmla="*/ 231648 w 597408"/>
                <a:gd name="connsiteY4" fmla="*/ 658368 h 1024128"/>
                <a:gd name="connsiteX5" fmla="*/ 207264 w 597408"/>
                <a:gd name="connsiteY5" fmla="*/ 792480 h 1024128"/>
                <a:gd name="connsiteX6" fmla="*/ 280416 w 597408"/>
                <a:gd name="connsiteY6" fmla="*/ 987552 h 1024128"/>
                <a:gd name="connsiteX7" fmla="*/ 280416 w 597408"/>
                <a:gd name="connsiteY7" fmla="*/ 1024128 h 1024128"/>
                <a:gd name="connsiteX8" fmla="*/ 73152 w 597408"/>
                <a:gd name="connsiteY8" fmla="*/ 1024128 h 1024128"/>
                <a:gd name="connsiteX9" fmla="*/ 48768 w 597408"/>
                <a:gd name="connsiteY9" fmla="*/ 865632 h 1024128"/>
                <a:gd name="connsiteX10" fmla="*/ 0 w 597408"/>
                <a:gd name="connsiteY10" fmla="*/ 719328 h 1024128"/>
                <a:gd name="connsiteX11" fmla="*/ 121920 w 597408"/>
                <a:gd name="connsiteY11" fmla="*/ 390144 h 1024128"/>
                <a:gd name="connsiteX12" fmla="*/ 426720 w 597408"/>
                <a:gd name="connsiteY12" fmla="*/ 0 h 10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408" h="1024128">
                  <a:moveTo>
                    <a:pt x="426720" y="0"/>
                  </a:moveTo>
                  <a:lnTo>
                    <a:pt x="597408" y="158496"/>
                  </a:lnTo>
                  <a:lnTo>
                    <a:pt x="451104" y="341376"/>
                  </a:lnTo>
                  <a:lnTo>
                    <a:pt x="329184" y="487680"/>
                  </a:lnTo>
                  <a:lnTo>
                    <a:pt x="231648" y="658368"/>
                  </a:lnTo>
                  <a:lnTo>
                    <a:pt x="207264" y="792480"/>
                  </a:lnTo>
                  <a:lnTo>
                    <a:pt x="280416" y="987552"/>
                  </a:lnTo>
                  <a:lnTo>
                    <a:pt x="280416" y="1024128"/>
                  </a:lnTo>
                  <a:lnTo>
                    <a:pt x="73152" y="1024128"/>
                  </a:lnTo>
                  <a:lnTo>
                    <a:pt x="48768" y="865632"/>
                  </a:lnTo>
                  <a:lnTo>
                    <a:pt x="0" y="719328"/>
                  </a:lnTo>
                  <a:lnTo>
                    <a:pt x="121920" y="390144"/>
                  </a:lnTo>
                  <a:lnTo>
                    <a:pt x="426720" y="0"/>
                  </a:ln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9EFD889-07A0-974B-ECA8-53343872DD63}"/>
                </a:ext>
              </a:extLst>
            </p:cNvPr>
            <p:cNvSpPr/>
            <p:nvPr/>
          </p:nvSpPr>
          <p:spPr>
            <a:xfrm>
              <a:off x="6487551" y="3201349"/>
              <a:ext cx="207264" cy="877824"/>
            </a:xfrm>
            <a:custGeom>
              <a:avLst/>
              <a:gdLst>
                <a:gd name="connsiteX0" fmla="*/ 48768 w 207264"/>
                <a:gd name="connsiteY0" fmla="*/ 0 h 877824"/>
                <a:gd name="connsiteX1" fmla="*/ 207264 w 207264"/>
                <a:gd name="connsiteY1" fmla="*/ 12192 h 877824"/>
                <a:gd name="connsiteX2" fmla="*/ 195072 w 207264"/>
                <a:gd name="connsiteY2" fmla="*/ 865632 h 877824"/>
                <a:gd name="connsiteX3" fmla="*/ 0 w 207264"/>
                <a:gd name="connsiteY3" fmla="*/ 877824 h 877824"/>
                <a:gd name="connsiteX4" fmla="*/ 48768 w 207264"/>
                <a:gd name="connsiteY4" fmla="*/ 0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64" h="877824">
                  <a:moveTo>
                    <a:pt x="48768" y="0"/>
                  </a:moveTo>
                  <a:lnTo>
                    <a:pt x="207264" y="12192"/>
                  </a:lnTo>
                  <a:lnTo>
                    <a:pt x="195072" y="865632"/>
                  </a:lnTo>
                  <a:lnTo>
                    <a:pt x="0" y="877824"/>
                  </a:lnTo>
                  <a:lnTo>
                    <a:pt x="48768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13" y="136525"/>
            <a:ext cx="4555716" cy="269905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DF5AD3-1A90-498E-DAFA-B761F97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19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1925D7E-46B3-9761-35BC-75D7358B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2817" y="6419850"/>
            <a:ext cx="4114800" cy="365125"/>
          </a:xfrm>
        </p:spPr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4912C6-F4E5-D003-B19F-39B9D932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10 Zone / WPDR 9,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03DE2-E155-1FEA-FCC7-C6DCB745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24" y="2959976"/>
            <a:ext cx="5915482" cy="382499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BBA0D250-9A7F-CC8F-F050-9017272BF432}"/>
              </a:ext>
            </a:extLst>
          </p:cNvPr>
          <p:cNvSpPr/>
          <p:nvPr/>
        </p:nvSpPr>
        <p:spPr>
          <a:xfrm>
            <a:off x="5387973" y="3749976"/>
            <a:ext cx="1347537" cy="2531444"/>
          </a:xfrm>
          <a:custGeom>
            <a:avLst/>
            <a:gdLst>
              <a:gd name="connsiteX0" fmla="*/ 1241659 w 1347537"/>
              <a:gd name="connsiteY0" fmla="*/ 0 h 2531444"/>
              <a:gd name="connsiteX1" fmla="*/ 1347537 w 1347537"/>
              <a:gd name="connsiteY1" fmla="*/ 173255 h 2531444"/>
              <a:gd name="connsiteX2" fmla="*/ 1183907 w 1347537"/>
              <a:gd name="connsiteY2" fmla="*/ 356135 h 2531444"/>
              <a:gd name="connsiteX3" fmla="*/ 712269 w 1347537"/>
              <a:gd name="connsiteY3" fmla="*/ 847023 h 2531444"/>
              <a:gd name="connsiteX4" fmla="*/ 442762 w 1347537"/>
              <a:gd name="connsiteY4" fmla="*/ 1212783 h 2531444"/>
              <a:gd name="connsiteX5" fmla="*/ 308008 w 1347537"/>
              <a:gd name="connsiteY5" fmla="*/ 1482290 h 2531444"/>
              <a:gd name="connsiteX6" fmla="*/ 231006 w 1347537"/>
              <a:gd name="connsiteY6" fmla="*/ 1713297 h 2531444"/>
              <a:gd name="connsiteX7" fmla="*/ 192505 w 1347537"/>
              <a:gd name="connsiteY7" fmla="*/ 1944303 h 2531444"/>
              <a:gd name="connsiteX8" fmla="*/ 211756 w 1347537"/>
              <a:gd name="connsiteY8" fmla="*/ 2059806 h 2531444"/>
              <a:gd name="connsiteX9" fmla="*/ 288758 w 1347537"/>
              <a:gd name="connsiteY9" fmla="*/ 2213810 h 2531444"/>
              <a:gd name="connsiteX10" fmla="*/ 346509 w 1347537"/>
              <a:gd name="connsiteY10" fmla="*/ 2310063 h 2531444"/>
              <a:gd name="connsiteX11" fmla="*/ 375385 w 1347537"/>
              <a:gd name="connsiteY11" fmla="*/ 2415941 h 2531444"/>
              <a:gd name="connsiteX12" fmla="*/ 365760 w 1347537"/>
              <a:gd name="connsiteY12" fmla="*/ 2521819 h 2531444"/>
              <a:gd name="connsiteX13" fmla="*/ 163629 w 1347537"/>
              <a:gd name="connsiteY13" fmla="*/ 2531444 h 2531444"/>
              <a:gd name="connsiteX14" fmla="*/ 173255 w 1347537"/>
              <a:gd name="connsiteY14" fmla="*/ 2329313 h 2531444"/>
              <a:gd name="connsiteX15" fmla="*/ 0 w 1347537"/>
              <a:gd name="connsiteY15" fmla="*/ 1944303 h 2531444"/>
              <a:gd name="connsiteX16" fmla="*/ 115503 w 1347537"/>
              <a:gd name="connsiteY16" fmla="*/ 1453415 h 2531444"/>
              <a:gd name="connsiteX17" fmla="*/ 385010 w 1347537"/>
              <a:gd name="connsiteY17" fmla="*/ 943276 h 2531444"/>
              <a:gd name="connsiteX18" fmla="*/ 616017 w 1347537"/>
              <a:gd name="connsiteY18" fmla="*/ 673768 h 2531444"/>
              <a:gd name="connsiteX19" fmla="*/ 1241659 w 1347537"/>
              <a:gd name="connsiteY19" fmla="*/ 0 h 253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7537" h="2531444">
                <a:moveTo>
                  <a:pt x="1241659" y="0"/>
                </a:moveTo>
                <a:lnTo>
                  <a:pt x="1347537" y="173255"/>
                </a:lnTo>
                <a:lnTo>
                  <a:pt x="1183907" y="356135"/>
                </a:lnTo>
                <a:lnTo>
                  <a:pt x="712269" y="847023"/>
                </a:lnTo>
                <a:lnTo>
                  <a:pt x="442762" y="1212783"/>
                </a:lnTo>
                <a:lnTo>
                  <a:pt x="308008" y="1482290"/>
                </a:lnTo>
                <a:lnTo>
                  <a:pt x="231006" y="1713297"/>
                </a:lnTo>
                <a:lnTo>
                  <a:pt x="192505" y="1944303"/>
                </a:lnTo>
                <a:lnTo>
                  <a:pt x="211756" y="2059806"/>
                </a:lnTo>
                <a:lnTo>
                  <a:pt x="288758" y="2213810"/>
                </a:lnTo>
                <a:lnTo>
                  <a:pt x="346509" y="2310063"/>
                </a:lnTo>
                <a:lnTo>
                  <a:pt x="375385" y="2415941"/>
                </a:lnTo>
                <a:lnTo>
                  <a:pt x="365760" y="2521819"/>
                </a:lnTo>
                <a:lnTo>
                  <a:pt x="163629" y="2531444"/>
                </a:lnTo>
                <a:lnTo>
                  <a:pt x="173255" y="2329313"/>
                </a:lnTo>
                <a:lnTo>
                  <a:pt x="0" y="1944303"/>
                </a:lnTo>
                <a:lnTo>
                  <a:pt x="115503" y="1453415"/>
                </a:lnTo>
                <a:lnTo>
                  <a:pt x="385010" y="943276"/>
                </a:lnTo>
                <a:lnTo>
                  <a:pt x="616017" y="673768"/>
                </a:lnTo>
                <a:lnTo>
                  <a:pt x="124165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872A5FC-E378-D60C-F58D-E4AC601B5E08}"/>
              </a:ext>
            </a:extLst>
          </p:cNvPr>
          <p:cNvSpPr/>
          <p:nvPr/>
        </p:nvSpPr>
        <p:spPr>
          <a:xfrm>
            <a:off x="9315080" y="3711475"/>
            <a:ext cx="279133" cy="2204185"/>
          </a:xfrm>
          <a:custGeom>
            <a:avLst/>
            <a:gdLst>
              <a:gd name="connsiteX0" fmla="*/ 48126 w 279133"/>
              <a:gd name="connsiteY0" fmla="*/ 0 h 2204185"/>
              <a:gd name="connsiteX1" fmla="*/ 279133 w 279133"/>
              <a:gd name="connsiteY1" fmla="*/ 9625 h 2204185"/>
              <a:gd name="connsiteX2" fmla="*/ 202131 w 279133"/>
              <a:gd name="connsiteY2" fmla="*/ 2204185 h 2204185"/>
              <a:gd name="connsiteX3" fmla="*/ 0 w 279133"/>
              <a:gd name="connsiteY3" fmla="*/ 2184934 h 2204185"/>
              <a:gd name="connsiteX4" fmla="*/ 48126 w 279133"/>
              <a:gd name="connsiteY4" fmla="*/ 0 h 220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33" h="2204185">
                <a:moveTo>
                  <a:pt x="48126" y="0"/>
                </a:moveTo>
                <a:lnTo>
                  <a:pt x="279133" y="9625"/>
                </a:lnTo>
                <a:lnTo>
                  <a:pt x="202131" y="2204185"/>
                </a:lnTo>
                <a:lnTo>
                  <a:pt x="0" y="2184934"/>
                </a:lnTo>
                <a:lnTo>
                  <a:pt x="4812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7DB8A366-1618-D070-6D3E-52871B3AE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5308"/>
              </p:ext>
            </p:extLst>
          </p:nvPr>
        </p:nvGraphicFramePr>
        <p:xfrm>
          <a:off x="10179788" y="3711475"/>
          <a:ext cx="99729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R2-1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3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8B228B5A-D98D-9E60-B1EF-2719A1FE8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5507"/>
              </p:ext>
            </p:extLst>
          </p:nvPr>
        </p:nvGraphicFramePr>
        <p:xfrm>
          <a:off x="4196241" y="5686567"/>
          <a:ext cx="99729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02">
                  <a:extLst>
                    <a:ext uri="{9D8B030D-6E8A-4147-A177-3AD203B41FA5}">
                      <a16:colId xmlns:a16="http://schemas.microsoft.com/office/drawing/2014/main" val="691891947"/>
                    </a:ext>
                  </a:extLst>
                </a:gridCol>
                <a:gridCol w="538496">
                  <a:extLst>
                    <a:ext uri="{9D8B030D-6E8A-4147-A177-3AD203B41FA5}">
                      <a16:colId xmlns:a16="http://schemas.microsoft.com/office/drawing/2014/main" val="2718746214"/>
                    </a:ext>
                  </a:extLst>
                </a:gridCol>
              </a:tblGrid>
              <a:tr h="2741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R1-1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R2-1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3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3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R3-1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9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7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0A41-2101-E756-9704-0F3669E3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3E59B-47AC-FF92-C759-72938D4C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65FA40-CEDB-6EC8-D83F-D47852E4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34" y="-1"/>
            <a:ext cx="6677466" cy="684533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86FAB8-4E3E-7043-D4BD-5CDEBB12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E7A90-6BD7-149B-7182-5197EA1D7ACE}"/>
              </a:ext>
            </a:extLst>
          </p:cNvPr>
          <p:cNvSpPr txBox="1"/>
          <p:nvPr/>
        </p:nvSpPr>
        <p:spPr>
          <a:xfrm>
            <a:off x="428625" y="1269588"/>
            <a:ext cx="2314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NCWP’s Community Plan is being created in parallel (at the same time) as new Community Plan Updates for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Venice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West LA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Palms-Mar Vista-Del Rey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(NCWP)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/>
              <a:t>This map shows the RESIDENTIAL plan for all 4 Westside CPU groups. </a:t>
            </a:r>
          </a:p>
        </p:txBody>
      </p:sp>
    </p:spTree>
    <p:extLst>
      <p:ext uri="{BB962C8B-B14F-4D97-AF65-F5344CB8AC3E}">
        <p14:creationId xmlns:p14="http://schemas.microsoft.com/office/powerpoint/2010/main" val="139923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Response: Density Base 10 Zone / WPDR 9, 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72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4D08-84A8-B6AD-86FE-A8E31102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365126"/>
            <a:ext cx="11206424" cy="681386"/>
          </a:xfrm>
        </p:spPr>
        <p:txBody>
          <a:bodyPr>
            <a:noAutofit/>
          </a:bodyPr>
          <a:lstStyle/>
          <a:p>
            <a:r>
              <a:rPr lang="en-US" sz="2800" dirty="0"/>
              <a:t>For further discussion: Are there other current RESIDENTIAL locations in NCWP where you would propose Up-Zoning?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5DB7-D005-1B81-D9C8-8733DD39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1225899"/>
            <a:ext cx="3562978" cy="495106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FB7E4-0C71-3AA8-F59D-5F5D84C1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E4BB2-F1CB-0F60-2FB1-4AF7E85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C8BCCB-DDB8-590C-A05F-DBC9D77D54E9}"/>
              </a:ext>
            </a:extLst>
          </p:cNvPr>
          <p:cNvSpPr txBox="1">
            <a:spLocks/>
          </p:cNvSpPr>
          <p:nvPr/>
        </p:nvSpPr>
        <p:spPr>
          <a:xfrm>
            <a:off x="4331677" y="1227574"/>
            <a:ext cx="3562978" cy="495106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3835E4-D143-C655-AD7F-5ABADE9CFB9F}"/>
              </a:ext>
            </a:extLst>
          </p:cNvPr>
          <p:cNvSpPr txBox="1">
            <a:spLocks/>
          </p:cNvSpPr>
          <p:nvPr/>
        </p:nvSpPr>
        <p:spPr>
          <a:xfrm>
            <a:off x="8153400" y="1225899"/>
            <a:ext cx="3562978" cy="495106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What Zone Density Base would you recommend? </a:t>
            </a:r>
            <a:r>
              <a:rPr lang="en-US" sz="1600" dirty="0"/>
              <a:t>(See page 7 of this workbook for table of possible Density Base choices.)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6F85E-F52B-062F-F0E9-15F6FB9D62C8}"/>
              </a:ext>
            </a:extLst>
          </p:cNvPr>
          <p:cNvSpPr/>
          <p:nvPr/>
        </p:nvSpPr>
        <p:spPr>
          <a:xfrm rot="19198849">
            <a:off x="8745076" y="5518879"/>
            <a:ext cx="4112391" cy="370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Copy this page and make as many as you have suggestions for</a:t>
            </a:r>
          </a:p>
        </p:txBody>
      </p:sp>
    </p:spTree>
    <p:extLst>
      <p:ext uri="{BB962C8B-B14F-4D97-AF65-F5344CB8AC3E}">
        <p14:creationId xmlns:p14="http://schemas.microsoft.com/office/powerpoint/2010/main" val="47542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F3CA-4A3F-C521-84A9-EA64CCE1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Notes on Residential Draft 2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AD97-A2F0-7720-25FC-2261CEBFE0D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507D3-A168-8780-4A4E-5634B06C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COMMERCIAL MAPS Workbook - NCWP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A4DB8-2AA3-17C7-B63B-26172E6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Response: NCWP Residential Up Zoning vs other Westside Plan Areas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E8E58-5E77-ED83-C961-86E2FD5D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3C50F-A659-66FD-E6B9-83EFBE630398}"/>
              </a:ext>
            </a:extLst>
          </p:cNvPr>
          <p:cNvSpPr txBox="1"/>
          <p:nvPr/>
        </p:nvSpPr>
        <p:spPr>
          <a:xfrm>
            <a:off x="5670526" y="5792609"/>
            <a:ext cx="1898673" cy="307777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What’s applied where.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07111-C2AB-0863-6250-B9D359C7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34" y="182563"/>
            <a:ext cx="8286732" cy="6356349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8AA09FD-F1EF-836F-B5EB-9E9E7AD6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</p:spTree>
    <p:extLst>
      <p:ext uri="{BB962C8B-B14F-4D97-AF65-F5344CB8AC3E}">
        <p14:creationId xmlns:p14="http://schemas.microsoft.com/office/powerpoint/2010/main" val="296723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Response: General area selections for R1 Up Zoning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7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BC6F7-C9F6-1D21-BF47-EE92E00F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831274"/>
            <a:ext cx="7772400" cy="3941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" y="3871162"/>
            <a:ext cx="4257005" cy="2522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537057-D60B-4E70-948D-722CC9BC0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" t="25693" r="79985" b="45131"/>
          <a:stretch/>
        </p:blipFill>
        <p:spPr>
          <a:xfrm>
            <a:off x="236362" y="1079188"/>
            <a:ext cx="2556125" cy="2692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8EB66-8906-79AD-F72A-104273F31415}"/>
              </a:ext>
            </a:extLst>
          </p:cNvPr>
          <p:cNvSpPr txBox="1"/>
          <p:nvPr/>
        </p:nvSpPr>
        <p:spPr>
          <a:xfrm>
            <a:off x="4636492" y="5132205"/>
            <a:ext cx="4831151" cy="1169551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Planning indicates two residential up-zoning categories: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Density Base 4L - defines maximum # of units per lot regardless of parcel sq footage.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Density Base 10 – defines maximum # of units per lot by dividing parcel sq footage by minimum dwelling size.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4FCBC7-CF7D-A2D7-A60E-E6D11F91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Residential New Density Zones: 4L and 10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5BABC-C8CA-8A43-2A1A-1A8AA1A8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2FBA17F-D42E-675C-E346-708646C0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</p:spTree>
    <p:extLst>
      <p:ext uri="{BB962C8B-B14F-4D97-AF65-F5344CB8AC3E}">
        <p14:creationId xmlns:p14="http://schemas.microsoft.com/office/powerpoint/2010/main" val="74190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F72B21-1C5D-5336-D8BC-CFE40D6A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39" y="1054910"/>
            <a:ext cx="4008563" cy="10116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D973D-30A7-6048-E573-90A37E0D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8" y="2107438"/>
            <a:ext cx="4008563" cy="18258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C8874E-A443-740E-BB77-C26AE6FE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181CD0-6AC8-CB6B-D5C1-7FC5B88C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Metrics for Determining # New Units Allowable per Density Zone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7011EF-E273-A995-EAC3-53D3173F2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33" y="1253368"/>
            <a:ext cx="4691259" cy="46968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874" y="3477559"/>
            <a:ext cx="4315968" cy="255701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A82F8C-0945-743A-00AC-911B5CD73FFC}"/>
              </a:ext>
            </a:extLst>
          </p:cNvPr>
          <p:cNvCxnSpPr>
            <a:cxnSpLocks/>
          </p:cNvCxnSpPr>
          <p:nvPr/>
        </p:nvCxnSpPr>
        <p:spPr>
          <a:xfrm flipH="1">
            <a:off x="3830066" y="4112292"/>
            <a:ext cx="3299450" cy="171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073392-51C0-0971-BD65-5ABFE2BF1B6B}"/>
              </a:ext>
            </a:extLst>
          </p:cNvPr>
          <p:cNvSpPr txBox="1"/>
          <p:nvPr/>
        </p:nvSpPr>
        <p:spPr>
          <a:xfrm>
            <a:off x="10274300" y="3058759"/>
            <a:ext cx="1659091" cy="1384995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Note. </a:t>
            </a:r>
            <a:r>
              <a:rPr lang="en-US" sz="1400" dirty="0"/>
              <a:t>There are 6 Density Zone categories (FA through 8) more dense than what’s proposed for NCWP.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9CE30E-75B7-5B8B-8C10-9B28CCEB5449}"/>
              </a:ext>
            </a:extLst>
          </p:cNvPr>
          <p:cNvCxnSpPr>
            <a:cxnSpLocks/>
          </p:cNvCxnSpPr>
          <p:nvPr/>
        </p:nvCxnSpPr>
        <p:spPr>
          <a:xfrm>
            <a:off x="1310262" y="3774344"/>
            <a:ext cx="2139180" cy="78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DABCE3B-BEC7-9A31-F8AA-B34AEB931535}"/>
              </a:ext>
            </a:extLst>
          </p:cNvPr>
          <p:cNvSpPr txBox="1"/>
          <p:nvPr/>
        </p:nvSpPr>
        <p:spPr>
          <a:xfrm>
            <a:off x="10274300" y="4605630"/>
            <a:ext cx="1659091" cy="1169551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And 8 Density Zone categories (12-60) less dense than what’s proposed for NCWP.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503C8BC-0BA0-1A15-D91C-E979F955F36D}"/>
              </a:ext>
            </a:extLst>
          </p:cNvPr>
          <p:cNvSpPr/>
          <p:nvPr/>
        </p:nvSpPr>
        <p:spPr>
          <a:xfrm>
            <a:off x="7455102" y="3124399"/>
            <a:ext cx="133262" cy="8472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09C02A9-C8DE-D612-B95D-BA94AC91DFF7}"/>
              </a:ext>
            </a:extLst>
          </p:cNvPr>
          <p:cNvSpPr/>
          <p:nvPr/>
        </p:nvSpPr>
        <p:spPr>
          <a:xfrm>
            <a:off x="7498484" y="4206340"/>
            <a:ext cx="89880" cy="13849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C5886B-EF06-8E10-E4C3-47A414E94317}"/>
              </a:ext>
            </a:extLst>
          </p:cNvPr>
          <p:cNvSpPr txBox="1"/>
          <p:nvPr/>
        </p:nvSpPr>
        <p:spPr>
          <a:xfrm>
            <a:off x="267652" y="6157196"/>
            <a:ext cx="11247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planning.lacity.org</a:t>
            </a:r>
            <a:r>
              <a:rPr lang="en-US" sz="1000" dirty="0"/>
              <a:t>/</a:t>
            </a:r>
            <a:r>
              <a:rPr lang="en-US" sz="1000" dirty="0" err="1"/>
              <a:t>odocument</a:t>
            </a:r>
            <a:r>
              <a:rPr lang="en-US" sz="1000" dirty="0"/>
              <a:t>/b0c5f347-b375-445e-b363-3502d3714ce7/recodeLA_Art06-Density_DT_CPC_Recommendation_Draft_Sept2022.pdf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AD823866-CDA7-FED4-A26C-8D4E2CED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</p:spTree>
    <p:extLst>
      <p:ext uri="{BB962C8B-B14F-4D97-AF65-F5344CB8AC3E}">
        <p14:creationId xmlns:p14="http://schemas.microsoft.com/office/powerpoint/2010/main" val="121760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6FB7-F211-EF5B-28A3-CAA868BB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Response: Recommendation of Residential Density Zones 4L and 10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E2779-77AF-895E-9A21-4152C118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INDUSTRY MAPS Workbook - NCWP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660A-03F4-2CBA-6AEF-DDAF8FD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07BE65-B345-0C9D-FBBF-A5FBDA9E53C4}"/>
              </a:ext>
            </a:extLst>
          </p:cNvPr>
          <p:cNvGraphicFramePr>
            <a:graphicFrameLocks noGrp="1"/>
          </p:cNvGraphicFramePr>
          <p:nvPr/>
        </p:nvGraphicFramePr>
        <p:xfrm>
          <a:off x="696310" y="1156137"/>
          <a:ext cx="10723180" cy="5200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1590">
                  <a:extLst>
                    <a:ext uri="{9D8B030D-6E8A-4147-A177-3AD203B41FA5}">
                      <a16:colId xmlns:a16="http://schemas.microsoft.com/office/drawing/2014/main" val="3811104496"/>
                    </a:ext>
                  </a:extLst>
                </a:gridCol>
                <a:gridCol w="5361590">
                  <a:extLst>
                    <a:ext uri="{9D8B030D-6E8A-4147-A177-3AD203B41FA5}">
                      <a16:colId xmlns:a16="http://schemas.microsoft.com/office/drawing/2014/main" val="243974437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Questions, Requests for Clarification: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like: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4925"/>
                  </a:ext>
                </a:extLst>
              </a:tr>
              <a:tr h="26150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02890"/>
                  </a:ext>
                </a:extLst>
              </a:tr>
              <a:tr h="4159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Zoning change proposals you disagree with: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Alternative zoning proposals: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18967"/>
                  </a:ext>
                </a:extLst>
              </a:tr>
              <a:tr h="177292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36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523C5-9E02-8436-3A73-A38D7BE9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00" y="1433283"/>
            <a:ext cx="3743209" cy="221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8CC707-6343-7C13-B6C9-C668EE930421}"/>
              </a:ext>
            </a:extLst>
          </p:cNvPr>
          <p:cNvGrpSpPr/>
          <p:nvPr/>
        </p:nvGrpSpPr>
        <p:grpSpPr>
          <a:xfrm>
            <a:off x="428625" y="1458462"/>
            <a:ext cx="7772400" cy="3941076"/>
            <a:chOff x="1786373" y="587459"/>
            <a:chExt cx="7772400" cy="39410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5BC6F7-C9F6-1D21-BF47-EE92E00F2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373" y="587459"/>
              <a:ext cx="7772400" cy="39410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8F80F9-947D-E890-921B-DB25D1456D12}"/>
                </a:ext>
              </a:extLst>
            </p:cNvPr>
            <p:cNvSpPr txBox="1"/>
            <p:nvPr/>
          </p:nvSpPr>
          <p:spPr>
            <a:xfrm>
              <a:off x="3535681" y="1486456"/>
              <a:ext cx="3303899" cy="369332"/>
            </a:xfrm>
            <a:prstGeom prst="rect">
              <a:avLst/>
            </a:prstGeom>
            <a:solidFill>
              <a:srgbClr val="00B0F0"/>
            </a:solidFill>
            <a:effectLst>
              <a:glow rad="127000">
                <a:srgbClr val="FFFF00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4L = 4 Dwelling Units per Lot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D3D370A-6063-F01B-6E56-223BE4532CE7}"/>
                </a:ext>
              </a:extLst>
            </p:cNvPr>
            <p:cNvSpPr/>
            <p:nvPr/>
          </p:nvSpPr>
          <p:spPr>
            <a:xfrm>
              <a:off x="2097024" y="2584704"/>
              <a:ext cx="1085088" cy="536448"/>
            </a:xfrm>
            <a:custGeom>
              <a:avLst/>
              <a:gdLst>
                <a:gd name="connsiteX0" fmla="*/ 0 w 1085088"/>
                <a:gd name="connsiteY0" fmla="*/ 0 h 536448"/>
                <a:gd name="connsiteX1" fmla="*/ 1072896 w 1085088"/>
                <a:gd name="connsiteY1" fmla="*/ 0 h 536448"/>
                <a:gd name="connsiteX2" fmla="*/ 1085088 w 1085088"/>
                <a:gd name="connsiteY2" fmla="*/ 475488 h 536448"/>
                <a:gd name="connsiteX3" fmla="*/ 0 w 1085088"/>
                <a:gd name="connsiteY3" fmla="*/ 536448 h 536448"/>
                <a:gd name="connsiteX4" fmla="*/ 0 w 1085088"/>
                <a:gd name="connsiteY4" fmla="*/ 0 h 5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088" h="536448">
                  <a:moveTo>
                    <a:pt x="0" y="0"/>
                  </a:moveTo>
                  <a:lnTo>
                    <a:pt x="1072896" y="0"/>
                  </a:lnTo>
                  <a:lnTo>
                    <a:pt x="1085088" y="475488"/>
                  </a:lnTo>
                  <a:lnTo>
                    <a:pt x="0" y="5364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492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6145EA-BF48-B73C-2036-97CFFD0FAE92}"/>
                </a:ext>
              </a:extLst>
            </p:cNvPr>
            <p:cNvSpPr/>
            <p:nvPr/>
          </p:nvSpPr>
          <p:spPr>
            <a:xfrm>
              <a:off x="3889248" y="2279904"/>
              <a:ext cx="2755392" cy="1438656"/>
            </a:xfrm>
            <a:custGeom>
              <a:avLst/>
              <a:gdLst>
                <a:gd name="connsiteX0" fmla="*/ 36576 w 2755392"/>
                <a:gd name="connsiteY0" fmla="*/ 0 h 1438656"/>
                <a:gd name="connsiteX1" fmla="*/ 2755392 w 2755392"/>
                <a:gd name="connsiteY1" fmla="*/ 36576 h 1438656"/>
                <a:gd name="connsiteX2" fmla="*/ 2682240 w 2755392"/>
                <a:gd name="connsiteY2" fmla="*/ 256032 h 1438656"/>
                <a:gd name="connsiteX3" fmla="*/ 2145792 w 2755392"/>
                <a:gd name="connsiteY3" fmla="*/ 792480 h 1438656"/>
                <a:gd name="connsiteX4" fmla="*/ 1133856 w 2755392"/>
                <a:gd name="connsiteY4" fmla="*/ 804672 h 1438656"/>
                <a:gd name="connsiteX5" fmla="*/ 1170432 w 2755392"/>
                <a:gd name="connsiteY5" fmla="*/ 1438656 h 1438656"/>
                <a:gd name="connsiteX6" fmla="*/ 0 w 2755392"/>
                <a:gd name="connsiteY6" fmla="*/ 1414272 h 1438656"/>
                <a:gd name="connsiteX7" fmla="*/ 36576 w 2755392"/>
                <a:gd name="connsiteY7" fmla="*/ 0 h 143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392" h="1438656">
                  <a:moveTo>
                    <a:pt x="36576" y="0"/>
                  </a:moveTo>
                  <a:lnTo>
                    <a:pt x="2755392" y="36576"/>
                  </a:lnTo>
                  <a:lnTo>
                    <a:pt x="2682240" y="256032"/>
                  </a:lnTo>
                  <a:lnTo>
                    <a:pt x="2145792" y="792480"/>
                  </a:lnTo>
                  <a:lnTo>
                    <a:pt x="1133856" y="804672"/>
                  </a:lnTo>
                  <a:lnTo>
                    <a:pt x="1170432" y="1438656"/>
                  </a:lnTo>
                  <a:lnTo>
                    <a:pt x="0" y="1414272"/>
                  </a:lnTo>
                  <a:lnTo>
                    <a:pt x="36576" y="0"/>
                  </a:lnTo>
                  <a:close/>
                </a:path>
              </a:pathLst>
            </a:custGeom>
            <a:noFill/>
            <a:ln w="28575">
              <a:solidFill>
                <a:srgbClr val="00B0F0"/>
              </a:solidFill>
            </a:ln>
            <a:effectLst>
              <a:glow rad="762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8A30F1-076B-3845-75E6-82732057491C}"/>
                </a:ext>
              </a:extLst>
            </p:cNvPr>
            <p:cNvSpPr/>
            <p:nvPr/>
          </p:nvSpPr>
          <p:spPr>
            <a:xfrm>
              <a:off x="7046976" y="853440"/>
              <a:ext cx="2231136" cy="1609344"/>
            </a:xfrm>
            <a:custGeom>
              <a:avLst/>
              <a:gdLst>
                <a:gd name="connsiteX0" fmla="*/ 0 w 2231136"/>
                <a:gd name="connsiteY0" fmla="*/ 1170432 h 1609344"/>
                <a:gd name="connsiteX1" fmla="*/ 1060704 w 2231136"/>
                <a:gd name="connsiteY1" fmla="*/ 0 h 1609344"/>
                <a:gd name="connsiteX2" fmla="*/ 1731264 w 2231136"/>
                <a:gd name="connsiteY2" fmla="*/ 280416 h 1609344"/>
                <a:gd name="connsiteX3" fmla="*/ 2097024 w 2231136"/>
                <a:gd name="connsiteY3" fmla="*/ 633984 h 1609344"/>
                <a:gd name="connsiteX4" fmla="*/ 2231136 w 2231136"/>
                <a:gd name="connsiteY4" fmla="*/ 975360 h 1609344"/>
                <a:gd name="connsiteX5" fmla="*/ 2206752 w 2231136"/>
                <a:gd name="connsiteY5" fmla="*/ 1328928 h 1609344"/>
                <a:gd name="connsiteX6" fmla="*/ 2231136 w 2231136"/>
                <a:gd name="connsiteY6" fmla="*/ 1499616 h 1609344"/>
                <a:gd name="connsiteX7" fmla="*/ 963168 w 2231136"/>
                <a:gd name="connsiteY7" fmla="*/ 1475232 h 1609344"/>
                <a:gd name="connsiteX8" fmla="*/ 975360 w 2231136"/>
                <a:gd name="connsiteY8" fmla="*/ 1609344 h 1609344"/>
                <a:gd name="connsiteX9" fmla="*/ 0 w 2231136"/>
                <a:gd name="connsiteY9" fmla="*/ 1560576 h 1609344"/>
                <a:gd name="connsiteX10" fmla="*/ 0 w 2231136"/>
                <a:gd name="connsiteY10" fmla="*/ 1170432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136" h="1609344">
                  <a:moveTo>
                    <a:pt x="0" y="1170432"/>
                  </a:moveTo>
                  <a:lnTo>
                    <a:pt x="1060704" y="0"/>
                  </a:lnTo>
                  <a:lnTo>
                    <a:pt x="1731264" y="280416"/>
                  </a:lnTo>
                  <a:lnTo>
                    <a:pt x="2097024" y="633984"/>
                  </a:lnTo>
                  <a:lnTo>
                    <a:pt x="2231136" y="975360"/>
                  </a:lnTo>
                  <a:lnTo>
                    <a:pt x="2206752" y="1328928"/>
                  </a:lnTo>
                  <a:lnTo>
                    <a:pt x="2231136" y="1499616"/>
                  </a:lnTo>
                  <a:lnTo>
                    <a:pt x="963168" y="1475232"/>
                  </a:lnTo>
                  <a:lnTo>
                    <a:pt x="975360" y="1609344"/>
                  </a:lnTo>
                  <a:lnTo>
                    <a:pt x="0" y="1560576"/>
                  </a:lnTo>
                  <a:lnTo>
                    <a:pt x="0" y="1170432"/>
                  </a:lnTo>
                  <a:close/>
                </a:path>
              </a:pathLst>
            </a:custGeom>
            <a:noFill/>
            <a:ln w="31750">
              <a:solidFill>
                <a:srgbClr val="00B0F0"/>
              </a:solidFill>
            </a:ln>
            <a:effectLst>
              <a:glow rad="635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DE3507-A563-A0D4-54B0-9D106DFC5872}"/>
                </a:ext>
              </a:extLst>
            </p:cNvPr>
            <p:cNvSpPr/>
            <p:nvPr/>
          </p:nvSpPr>
          <p:spPr>
            <a:xfrm>
              <a:off x="5498592" y="3145536"/>
              <a:ext cx="1365504" cy="1060704"/>
            </a:xfrm>
            <a:custGeom>
              <a:avLst/>
              <a:gdLst>
                <a:gd name="connsiteX0" fmla="*/ 597408 w 1365504"/>
                <a:gd name="connsiteY0" fmla="*/ 12192 h 1060704"/>
                <a:gd name="connsiteX1" fmla="*/ 1365504 w 1365504"/>
                <a:gd name="connsiteY1" fmla="*/ 0 h 1060704"/>
                <a:gd name="connsiteX2" fmla="*/ 1316736 w 1365504"/>
                <a:gd name="connsiteY2" fmla="*/ 804672 h 1060704"/>
                <a:gd name="connsiteX3" fmla="*/ 1316736 w 1365504"/>
                <a:gd name="connsiteY3" fmla="*/ 804672 h 1060704"/>
                <a:gd name="connsiteX4" fmla="*/ 1036320 w 1365504"/>
                <a:gd name="connsiteY4" fmla="*/ 609600 h 1060704"/>
                <a:gd name="connsiteX5" fmla="*/ 1036320 w 1365504"/>
                <a:gd name="connsiteY5" fmla="*/ 609600 h 1060704"/>
                <a:gd name="connsiteX6" fmla="*/ 292608 w 1365504"/>
                <a:gd name="connsiteY6" fmla="*/ 1060704 h 1060704"/>
                <a:gd name="connsiteX7" fmla="*/ 0 w 1365504"/>
                <a:gd name="connsiteY7" fmla="*/ 987552 h 1060704"/>
                <a:gd name="connsiteX8" fmla="*/ 12192 w 1365504"/>
                <a:gd name="connsiteY8" fmla="*/ 816864 h 1060704"/>
                <a:gd name="connsiteX9" fmla="*/ 243840 w 1365504"/>
                <a:gd name="connsiteY9" fmla="*/ 853440 h 1060704"/>
                <a:gd name="connsiteX10" fmla="*/ 207264 w 1365504"/>
                <a:gd name="connsiteY10" fmla="*/ 694944 h 1060704"/>
                <a:gd name="connsiteX11" fmla="*/ 207264 w 1365504"/>
                <a:gd name="connsiteY11" fmla="*/ 585216 h 1060704"/>
                <a:gd name="connsiteX12" fmla="*/ 304800 w 1365504"/>
                <a:gd name="connsiteY12" fmla="*/ 402336 h 1060704"/>
                <a:gd name="connsiteX13" fmla="*/ 536448 w 1365504"/>
                <a:gd name="connsiteY13" fmla="*/ 158496 h 1060704"/>
                <a:gd name="connsiteX14" fmla="*/ 597408 w 1365504"/>
                <a:gd name="connsiteY14" fmla="*/ 12192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5504" h="1060704">
                  <a:moveTo>
                    <a:pt x="597408" y="12192"/>
                  </a:moveTo>
                  <a:lnTo>
                    <a:pt x="1365504" y="0"/>
                  </a:lnTo>
                  <a:lnTo>
                    <a:pt x="1316736" y="804672"/>
                  </a:lnTo>
                  <a:lnTo>
                    <a:pt x="1316736" y="804672"/>
                  </a:lnTo>
                  <a:lnTo>
                    <a:pt x="1036320" y="609600"/>
                  </a:lnTo>
                  <a:lnTo>
                    <a:pt x="1036320" y="609600"/>
                  </a:lnTo>
                  <a:lnTo>
                    <a:pt x="292608" y="1060704"/>
                  </a:lnTo>
                  <a:lnTo>
                    <a:pt x="0" y="987552"/>
                  </a:lnTo>
                  <a:lnTo>
                    <a:pt x="12192" y="816864"/>
                  </a:lnTo>
                  <a:lnTo>
                    <a:pt x="243840" y="853440"/>
                  </a:lnTo>
                  <a:lnTo>
                    <a:pt x="207264" y="694944"/>
                  </a:lnTo>
                  <a:lnTo>
                    <a:pt x="207264" y="585216"/>
                  </a:lnTo>
                  <a:lnTo>
                    <a:pt x="304800" y="402336"/>
                  </a:lnTo>
                  <a:lnTo>
                    <a:pt x="536448" y="158496"/>
                  </a:lnTo>
                  <a:lnTo>
                    <a:pt x="597408" y="12192"/>
                  </a:lnTo>
                  <a:close/>
                </a:path>
              </a:pathLst>
            </a:custGeom>
            <a:noFill/>
            <a:ln w="22225">
              <a:solidFill>
                <a:srgbClr val="00B0F0"/>
              </a:solidFill>
            </a:ln>
            <a:effectLst>
              <a:glow rad="889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A970D-1F00-392A-303B-8C7D5937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C5E-2C7F-6E4A-9591-AFA4E37F387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5DC45-C2BA-5B14-9821-2FCF7EC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0553"/>
            <a:ext cx="10925175" cy="539336"/>
          </a:xfrm>
        </p:spPr>
        <p:txBody>
          <a:bodyPr>
            <a:noAutofit/>
          </a:bodyPr>
          <a:lstStyle/>
          <a:p>
            <a:r>
              <a:rPr lang="en-US" sz="3200" dirty="0"/>
              <a:t>Density Base 4L Zone Recap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5819B8-3276-6F7E-206B-8E2894DA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Stakeholder Draft 2 RESIDENTIAL MAPS Workbook - NCWP</a:t>
            </a:r>
          </a:p>
        </p:txBody>
      </p:sp>
    </p:spTree>
    <p:extLst>
      <p:ext uri="{BB962C8B-B14F-4D97-AF65-F5344CB8AC3E}">
        <p14:creationId xmlns:p14="http://schemas.microsoft.com/office/powerpoint/2010/main" val="315929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903</Words>
  <Application>Microsoft Macintosh PowerPoint</Application>
  <PresentationFormat>Widescreen</PresentationFormat>
  <Paragraphs>176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Westchester-Playa  CPU DRAFT 2 MAPS</vt:lpstr>
      <vt:lpstr>Context</vt:lpstr>
      <vt:lpstr>Response: NCWP Residential Up Zoning vs other Westside Plan Areas</vt:lpstr>
      <vt:lpstr>PowerPoint Presentation</vt:lpstr>
      <vt:lpstr>Response: General area selections for R1 Up Zoning</vt:lpstr>
      <vt:lpstr>Residential New Density Zones: 4L and 10</vt:lpstr>
      <vt:lpstr>Metrics for Determining # New Units Allowable per Density Zone</vt:lpstr>
      <vt:lpstr>Response: Recommendation of Residential Density Zones 4L and 10 Only</vt:lpstr>
      <vt:lpstr>Density Base 4L Zone Recap</vt:lpstr>
      <vt:lpstr>Response: Density Base 4L Zone Overview</vt:lpstr>
      <vt:lpstr>Density Base 4L Zone / WPDR 1</vt:lpstr>
      <vt:lpstr>Density Base 4L Zone / WDPR 2, 3, 4</vt:lpstr>
      <vt:lpstr>Density Base 4L Zone  / WPDR 5</vt:lpstr>
      <vt:lpstr>Density Base 4L Zone / WPDR 6</vt:lpstr>
      <vt:lpstr>Density Base 10 Zone Recap</vt:lpstr>
      <vt:lpstr>Response: Density Base 10 Zone Overview</vt:lpstr>
      <vt:lpstr>Density Base 10 Zone / WPDR 7, 8</vt:lpstr>
      <vt:lpstr>Response: Density Base 10 Zone / WPDR 7, 8</vt:lpstr>
      <vt:lpstr>Density Base 10 Zone / WPDR 9, 10</vt:lpstr>
      <vt:lpstr>Response: Density Base 10 Zone / WPDR 9, 10</vt:lpstr>
      <vt:lpstr>For further discussion: Are there other current RESIDENTIAL locations in NCWP where you would propose Up-Zoning? </vt:lpstr>
      <vt:lpstr>RECAP: Notes on Residential Draft 2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DRAFT 2 MAPS</dc:title>
  <dc:creator>Kimberly Fox</dc:creator>
  <cp:lastModifiedBy>Kimberly Fox</cp:lastModifiedBy>
  <cp:revision>51</cp:revision>
  <cp:lastPrinted>2023-08-09T19:50:45Z</cp:lastPrinted>
  <dcterms:created xsi:type="dcterms:W3CDTF">2023-08-03T03:13:36Z</dcterms:created>
  <dcterms:modified xsi:type="dcterms:W3CDTF">2023-09-19T00:54:25Z</dcterms:modified>
</cp:coreProperties>
</file>