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LRZzw/C+09k832y4Pd7VQ4Bbf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59316F-2588-4E09-AFB3-7E473A8D011D}">
  <a:tblStyle styleId="{6959316F-2588-4E09-AFB3-7E473A8D011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1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838200" y="365126"/>
            <a:ext cx="10515600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 rot="5400000">
            <a:off x="3504475" y="-1672362"/>
            <a:ext cx="518305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/>
          <p:nvPr>
            <p:ph type="title"/>
          </p:nvPr>
        </p:nvSpPr>
        <p:spPr>
          <a:xfrm>
            <a:off x="838200" y="365126"/>
            <a:ext cx="10515600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" type="body"/>
          </p:nvPr>
        </p:nvSpPr>
        <p:spPr>
          <a:xfrm>
            <a:off x="838200" y="993913"/>
            <a:ext cx="10515600" cy="518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/>
          <p:nvPr>
            <p:ph type="title"/>
          </p:nvPr>
        </p:nvSpPr>
        <p:spPr>
          <a:xfrm>
            <a:off x="838200" y="365126"/>
            <a:ext cx="10515600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6"/>
            <a:ext cx="10515600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993913"/>
            <a:ext cx="10515600" cy="518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1079500"/>
            <a:ext cx="9144000" cy="18069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Westchester-Playa </a:t>
            </a:r>
            <a:br>
              <a:rPr lang="en-US"/>
            </a:br>
            <a:r>
              <a:rPr lang="en-US"/>
              <a:t>CPU DRAFT 2 MAPS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3142531"/>
            <a:ext cx="9144000" cy="2387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/>
              <a:t>STAKEHOLDER PLANNING RESPONSE WORKBOOK </a:t>
            </a:r>
            <a:r>
              <a:rPr b="1" lang="en-US" sz="3200">
                <a:highlight>
                  <a:srgbClr val="02FAFA"/>
                </a:highlight>
              </a:rPr>
              <a:t>INDUSTRIAL</a:t>
            </a:r>
            <a:r>
              <a:rPr b="1" lang="en-US" sz="3200"/>
              <a:t> MAP STUDY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Prepared by Kimberly Fox, Cory Birkett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/>
              <a:t>Community Stakeholders</a:t>
            </a:r>
            <a:endParaRPr/>
          </a:p>
        </p:txBody>
      </p:sp>
      <p:sp>
        <p:nvSpPr>
          <p:cNvPr id="91" name="Google Shape;91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Metro-Veterans / </a:t>
            </a:r>
            <a:r>
              <a:rPr lang="en-US" sz="3600"/>
              <a:t>WPDR 29</a:t>
            </a:r>
            <a:endParaRPr/>
          </a:p>
        </p:txBody>
      </p:sp>
      <p:sp>
        <p:nvSpPr>
          <p:cNvPr id="205" name="Google Shape;20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 b="53483" l="57047" r="0" t="32090"/>
          <a:stretch/>
        </p:blipFill>
        <p:spPr>
          <a:xfrm>
            <a:off x="428625" y="964405"/>
            <a:ext cx="4134424" cy="1188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0"/>
          <p:cNvGrpSpPr/>
          <p:nvPr/>
        </p:nvGrpSpPr>
        <p:grpSpPr>
          <a:xfrm>
            <a:off x="462843" y="2299564"/>
            <a:ext cx="4971005" cy="3785926"/>
            <a:chOff x="462843" y="2299564"/>
            <a:chExt cx="5825068" cy="4327014"/>
          </a:xfrm>
        </p:grpSpPr>
        <p:pic>
          <p:nvPicPr>
            <p:cNvPr id="210" name="Google Shape;21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2843" y="2299564"/>
              <a:ext cx="5816037" cy="4327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0"/>
            <p:cNvSpPr/>
            <p:nvPr/>
          </p:nvSpPr>
          <p:spPr>
            <a:xfrm>
              <a:off x="2099733" y="2641600"/>
              <a:ext cx="4188178" cy="1941689"/>
            </a:xfrm>
            <a:custGeom>
              <a:rect b="b" l="l" r="r" t="t"/>
              <a:pathLst>
                <a:path extrusionOk="0" h="1941689" w="4188178">
                  <a:moveTo>
                    <a:pt x="0" y="1930400"/>
                  </a:moveTo>
                  <a:lnTo>
                    <a:pt x="914400" y="1941689"/>
                  </a:lnTo>
                  <a:lnTo>
                    <a:pt x="1298223" y="1591733"/>
                  </a:lnTo>
                  <a:lnTo>
                    <a:pt x="2043289" y="1117600"/>
                  </a:lnTo>
                  <a:lnTo>
                    <a:pt x="2867378" y="722489"/>
                  </a:lnTo>
                  <a:lnTo>
                    <a:pt x="3872089" y="259644"/>
                  </a:lnTo>
                  <a:lnTo>
                    <a:pt x="4188178" y="124178"/>
                  </a:lnTo>
                  <a:lnTo>
                    <a:pt x="4165600" y="0"/>
                  </a:lnTo>
                  <a:lnTo>
                    <a:pt x="45156" y="33867"/>
                  </a:lnTo>
                  <a:lnTo>
                    <a:pt x="0" y="1930400"/>
                  </a:lnTo>
                  <a:close/>
                </a:path>
              </a:pathLst>
            </a:custGeom>
            <a:noFill/>
            <a:ln cap="flat" cmpd="sng" w="508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0"/>
          <p:cNvGrpSpPr/>
          <p:nvPr/>
        </p:nvGrpSpPr>
        <p:grpSpPr>
          <a:xfrm>
            <a:off x="5795962" y="949152"/>
            <a:ext cx="5629276" cy="3183855"/>
            <a:chOff x="428624" y="1285449"/>
            <a:chExt cx="8548983" cy="4799261"/>
          </a:xfrm>
        </p:grpSpPr>
        <p:pic>
          <p:nvPicPr>
            <p:cNvPr id="213" name="Google Shape;213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8624" y="1285449"/>
              <a:ext cx="8548983" cy="4799261"/>
            </a:xfrm>
            <a:prstGeom prst="rect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14" name="Google Shape;214;p10"/>
            <p:cNvSpPr txBox="1"/>
            <p:nvPr/>
          </p:nvSpPr>
          <p:spPr>
            <a:xfrm>
              <a:off x="730955" y="5572551"/>
              <a:ext cx="3009900" cy="276999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15" name="Google Shape;215;p10"/>
          <p:cNvGraphicFramePr/>
          <p:nvPr/>
        </p:nvGraphicFramePr>
        <p:xfrm>
          <a:off x="8952698" y="4805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484575"/>
                <a:gridCol w="2373725"/>
              </a:tblGrid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[T][Q] M1-1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[Q] ML1-1 or ML1-LV (5)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31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 2-1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14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E9E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PF-1 (zoning doesn’t change)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Response: Metro-Veterans / </a:t>
            </a:r>
            <a:r>
              <a:rPr lang="en-US" sz="3600"/>
              <a:t>WPDR 29</a:t>
            </a:r>
            <a:endParaRPr/>
          </a:p>
        </p:txBody>
      </p:sp>
      <p:sp>
        <p:nvSpPr>
          <p:cNvPr id="221" name="Google Shape;2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222" name="Google Shape;2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23" name="Google Shape;223;p11"/>
          <p:cNvGraphicFramePr/>
          <p:nvPr/>
        </p:nvGraphicFramePr>
        <p:xfrm>
          <a:off x="696310" y="11561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5361600"/>
                <a:gridCol w="5361600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Questions, Requests for Clarification: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like: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disagree with: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Alternative zoning proposals: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Manchester-Arbor Vitae Area / </a:t>
            </a:r>
            <a:r>
              <a:rPr lang="en-US" sz="3600"/>
              <a:t>WPDR 30</a:t>
            </a:r>
            <a:endParaRPr/>
          </a:p>
        </p:txBody>
      </p:sp>
      <p:sp>
        <p:nvSpPr>
          <p:cNvPr id="230" name="Google Shape;2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 b="44050" l="0" r="0" t="42078"/>
          <a:stretch/>
        </p:blipFill>
        <p:spPr>
          <a:xfrm>
            <a:off x="-1803454" y="1116450"/>
            <a:ext cx="7128953" cy="84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729" y="2175107"/>
            <a:ext cx="4076568" cy="438214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/>
          <p:nvPr/>
        </p:nvSpPr>
        <p:spPr>
          <a:xfrm>
            <a:off x="252248" y="2343807"/>
            <a:ext cx="2490952" cy="4056993"/>
          </a:xfrm>
          <a:custGeom>
            <a:rect b="b" l="l" r="r" t="t"/>
            <a:pathLst>
              <a:path extrusionOk="0" h="4056993" w="2490952">
                <a:moveTo>
                  <a:pt x="63062" y="2238703"/>
                </a:moveTo>
                <a:lnTo>
                  <a:pt x="1198180" y="2238703"/>
                </a:lnTo>
                <a:lnTo>
                  <a:pt x="1208690" y="2627586"/>
                </a:lnTo>
                <a:lnTo>
                  <a:pt x="1240221" y="2659117"/>
                </a:lnTo>
                <a:lnTo>
                  <a:pt x="1250731" y="3720662"/>
                </a:lnTo>
                <a:lnTo>
                  <a:pt x="2228193" y="3720662"/>
                </a:lnTo>
                <a:cubicBezTo>
                  <a:pt x="2224690" y="2480441"/>
                  <a:pt x="2221186" y="1240221"/>
                  <a:pt x="2217683" y="0"/>
                </a:cubicBezTo>
                <a:lnTo>
                  <a:pt x="2490952" y="21021"/>
                </a:lnTo>
                <a:cubicBezTo>
                  <a:pt x="2487449" y="1366345"/>
                  <a:pt x="2483945" y="2711669"/>
                  <a:pt x="2480442" y="4056993"/>
                </a:cubicBezTo>
                <a:lnTo>
                  <a:pt x="0" y="4046483"/>
                </a:lnTo>
                <a:lnTo>
                  <a:pt x="63062" y="2238703"/>
                </a:lnTo>
                <a:close/>
              </a:path>
            </a:pathLst>
          </a:custGeom>
          <a:noFill/>
          <a:ln cap="flat" cmpd="sng" w="508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315310" y="4624552"/>
            <a:ext cx="1156138" cy="1734207"/>
          </a:xfrm>
          <a:custGeom>
            <a:rect b="b" l="l" r="r" t="t"/>
            <a:pathLst>
              <a:path extrusionOk="0" h="1734207" w="1156138">
                <a:moveTo>
                  <a:pt x="178676" y="0"/>
                </a:moveTo>
                <a:lnTo>
                  <a:pt x="1040524" y="21020"/>
                </a:lnTo>
                <a:lnTo>
                  <a:pt x="1040524" y="21020"/>
                </a:lnTo>
                <a:lnTo>
                  <a:pt x="1093076" y="262758"/>
                </a:lnTo>
                <a:lnTo>
                  <a:pt x="1114097" y="357351"/>
                </a:lnTo>
                <a:lnTo>
                  <a:pt x="1114097" y="357351"/>
                </a:lnTo>
                <a:lnTo>
                  <a:pt x="1156138" y="1734207"/>
                </a:lnTo>
                <a:lnTo>
                  <a:pt x="0" y="1734207"/>
                </a:lnTo>
                <a:lnTo>
                  <a:pt x="63062" y="367862"/>
                </a:lnTo>
                <a:lnTo>
                  <a:pt x="63062" y="367862"/>
                </a:lnTo>
                <a:lnTo>
                  <a:pt x="157656" y="336331"/>
                </a:lnTo>
                <a:lnTo>
                  <a:pt x="178676" y="0"/>
                </a:ln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12"/>
          <p:cNvGrpSpPr/>
          <p:nvPr/>
        </p:nvGrpSpPr>
        <p:grpSpPr>
          <a:xfrm>
            <a:off x="5499100" y="1127016"/>
            <a:ext cx="6032500" cy="3822008"/>
            <a:chOff x="428624" y="1179565"/>
            <a:chExt cx="8943591" cy="5176785"/>
          </a:xfrm>
        </p:grpSpPr>
        <p:pic>
          <p:nvPicPr>
            <p:cNvPr id="237" name="Google Shape;237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8624" y="1179565"/>
              <a:ext cx="8943591" cy="5176785"/>
            </a:xfrm>
            <a:prstGeom prst="rect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38" name="Google Shape;238;p12"/>
            <p:cNvSpPr txBox="1"/>
            <p:nvPr/>
          </p:nvSpPr>
          <p:spPr>
            <a:xfrm>
              <a:off x="742244" y="5922507"/>
              <a:ext cx="3009900" cy="276999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39" name="Google Shape;239;p12"/>
          <p:cNvGraphicFramePr/>
          <p:nvPr/>
        </p:nvGraphicFramePr>
        <p:xfrm>
          <a:off x="8610600" y="51715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413300"/>
                <a:gridCol w="2022250"/>
              </a:tblGrid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[T][Q] M1-1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[Q] ML1-1 or ML1-LV (5)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24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 2-1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E9E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PF-1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Response: Manchester-Arbor Vitae Area / </a:t>
            </a:r>
            <a:r>
              <a:rPr lang="en-US" sz="3600"/>
              <a:t>WPDR 30</a:t>
            </a:r>
            <a:endParaRPr/>
          </a:p>
        </p:txBody>
      </p:sp>
      <p:sp>
        <p:nvSpPr>
          <p:cNvPr id="245" name="Google Shape;24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246" name="Google Shape;24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47" name="Google Shape;247;p13"/>
          <p:cNvGraphicFramePr/>
          <p:nvPr/>
        </p:nvGraphicFramePr>
        <p:xfrm>
          <a:off x="696310" y="11561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5361600"/>
                <a:gridCol w="5361600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Questions, Requests for Clarification: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like: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disagree with: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Alternative zoning proposals: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Arizona Circle Area / </a:t>
            </a:r>
            <a:r>
              <a:rPr lang="en-US" sz="3600"/>
              <a:t>WPDR 31</a:t>
            </a:r>
            <a:endParaRPr/>
          </a:p>
        </p:txBody>
      </p:sp>
      <p:sp>
        <p:nvSpPr>
          <p:cNvPr id="254" name="Google Shape;25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14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pic>
        <p:nvPicPr>
          <p:cNvPr id="257" name="Google Shape;257;p14"/>
          <p:cNvPicPr preferRelativeResize="0"/>
          <p:nvPr/>
        </p:nvPicPr>
        <p:blipFill rotWithShape="1">
          <a:blip r:embed="rId3">
            <a:alphaModFix/>
          </a:blip>
          <a:srcRect b="43680" l="23984" r="47029" t="0"/>
          <a:stretch/>
        </p:blipFill>
        <p:spPr>
          <a:xfrm>
            <a:off x="306296" y="1050739"/>
            <a:ext cx="1648638" cy="27434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4"/>
          <p:cNvGrpSpPr/>
          <p:nvPr/>
        </p:nvGrpSpPr>
        <p:grpSpPr>
          <a:xfrm>
            <a:off x="2089316" y="1050739"/>
            <a:ext cx="4328174" cy="3704121"/>
            <a:chOff x="2741616" y="1250252"/>
            <a:chExt cx="5405078" cy="4296344"/>
          </a:xfrm>
        </p:grpSpPr>
        <p:pic>
          <p:nvPicPr>
            <p:cNvPr id="259" name="Google Shape;25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41616" y="1250252"/>
              <a:ext cx="5405078" cy="4296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14"/>
            <p:cNvSpPr/>
            <p:nvPr/>
          </p:nvSpPr>
          <p:spPr>
            <a:xfrm>
              <a:off x="5192889" y="3397956"/>
              <a:ext cx="1794933" cy="1896533"/>
            </a:xfrm>
            <a:custGeom>
              <a:rect b="b" l="l" r="r" t="t"/>
              <a:pathLst>
                <a:path extrusionOk="0" h="1896533" w="1794933">
                  <a:moveTo>
                    <a:pt x="0" y="462844"/>
                  </a:moveTo>
                  <a:lnTo>
                    <a:pt x="824089" y="0"/>
                  </a:lnTo>
                  <a:lnTo>
                    <a:pt x="1106311" y="0"/>
                  </a:lnTo>
                  <a:lnTo>
                    <a:pt x="1095022" y="361244"/>
                  </a:lnTo>
                  <a:lnTo>
                    <a:pt x="1095022" y="361244"/>
                  </a:lnTo>
                  <a:lnTo>
                    <a:pt x="1095022" y="361244"/>
                  </a:lnTo>
                  <a:lnTo>
                    <a:pt x="1117600" y="474133"/>
                  </a:lnTo>
                  <a:lnTo>
                    <a:pt x="1761067" y="451555"/>
                  </a:lnTo>
                  <a:lnTo>
                    <a:pt x="1761067" y="451555"/>
                  </a:lnTo>
                  <a:lnTo>
                    <a:pt x="1794933" y="993422"/>
                  </a:lnTo>
                  <a:lnTo>
                    <a:pt x="1727200" y="1761066"/>
                  </a:lnTo>
                  <a:lnTo>
                    <a:pt x="1569155" y="1704622"/>
                  </a:lnTo>
                  <a:lnTo>
                    <a:pt x="1332089" y="1806222"/>
                  </a:lnTo>
                  <a:lnTo>
                    <a:pt x="959555" y="1896533"/>
                  </a:lnTo>
                  <a:lnTo>
                    <a:pt x="587022" y="1828800"/>
                  </a:lnTo>
                  <a:lnTo>
                    <a:pt x="406400" y="1557866"/>
                  </a:lnTo>
                  <a:lnTo>
                    <a:pt x="214489" y="1128888"/>
                  </a:lnTo>
                  <a:lnTo>
                    <a:pt x="90311" y="812800"/>
                  </a:lnTo>
                  <a:lnTo>
                    <a:pt x="0" y="462844"/>
                  </a:lnTo>
                  <a:close/>
                </a:path>
              </a:pathLst>
            </a:custGeom>
            <a:noFill/>
            <a:ln cap="flat" cmpd="sng" w="508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4"/>
          <p:cNvGrpSpPr/>
          <p:nvPr/>
        </p:nvGrpSpPr>
        <p:grpSpPr>
          <a:xfrm>
            <a:off x="6096000" y="1213646"/>
            <a:ext cx="5629276" cy="3183855"/>
            <a:chOff x="428624" y="1285449"/>
            <a:chExt cx="8548983" cy="4799261"/>
          </a:xfrm>
        </p:grpSpPr>
        <p:pic>
          <p:nvPicPr>
            <p:cNvPr id="262" name="Google Shape;262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8624" y="1285449"/>
              <a:ext cx="8548983" cy="4799261"/>
            </a:xfrm>
            <a:prstGeom prst="rect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63" name="Google Shape;263;p14"/>
            <p:cNvSpPr txBox="1"/>
            <p:nvPr/>
          </p:nvSpPr>
          <p:spPr>
            <a:xfrm>
              <a:off x="730955" y="5572551"/>
              <a:ext cx="3009900" cy="276999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64" name="Google Shape;264;p14"/>
          <p:cNvGraphicFramePr/>
          <p:nvPr/>
        </p:nvGraphicFramePr>
        <p:xfrm>
          <a:off x="9063533" y="4805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395025"/>
                <a:gridCol w="2175875"/>
              </a:tblGrid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[T][Q] M1-1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27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[Q] ML1-LV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 2-1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E9E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PF-1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Response: Arizona Circle Area / </a:t>
            </a:r>
            <a:r>
              <a:rPr lang="en-US" sz="3600"/>
              <a:t>WPDR 31</a:t>
            </a:r>
            <a:endParaRPr/>
          </a:p>
        </p:txBody>
      </p:sp>
      <p:sp>
        <p:nvSpPr>
          <p:cNvPr id="270" name="Google Shape;2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271" name="Google Shape;2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72" name="Google Shape;272;p15"/>
          <p:cNvGraphicFramePr/>
          <p:nvPr/>
        </p:nvGraphicFramePr>
        <p:xfrm>
          <a:off x="696310" y="11561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5361600"/>
                <a:gridCol w="5361600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Questions, Requests for Clarification: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like: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disagree with: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Alternative zoning proposals: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Manchester-Arbor Vitae Area / </a:t>
            </a:r>
            <a:r>
              <a:rPr lang="en-US" sz="3600"/>
              <a:t>WPDR 32</a:t>
            </a:r>
            <a:endParaRPr/>
          </a:p>
        </p:txBody>
      </p:sp>
      <p:sp>
        <p:nvSpPr>
          <p:cNvPr id="279" name="Google Shape;2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8886037" y="2168075"/>
            <a:ext cx="31449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Notes?</a:t>
            </a:r>
            <a:endParaRPr/>
          </a:p>
        </p:txBody>
      </p:sp>
      <p:sp>
        <p:nvSpPr>
          <p:cNvPr id="282" name="Google Shape;28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192" y="2475852"/>
            <a:ext cx="4076568" cy="438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4">
            <a:alphaModFix/>
          </a:blip>
          <a:srcRect b="31007" l="46830" r="0" t="32882"/>
          <a:stretch/>
        </p:blipFill>
        <p:spPr>
          <a:xfrm>
            <a:off x="365564" y="972804"/>
            <a:ext cx="2863996" cy="166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6"/>
          <p:cNvSpPr/>
          <p:nvPr/>
        </p:nvSpPr>
        <p:spPr>
          <a:xfrm>
            <a:off x="2732690" y="2942897"/>
            <a:ext cx="777765" cy="3762703"/>
          </a:xfrm>
          <a:custGeom>
            <a:rect b="b" l="l" r="r" t="t"/>
            <a:pathLst>
              <a:path extrusionOk="0" h="3762703" w="777765">
                <a:moveTo>
                  <a:pt x="21020" y="10510"/>
                </a:moveTo>
                <a:lnTo>
                  <a:pt x="378372" y="0"/>
                </a:lnTo>
                <a:lnTo>
                  <a:pt x="378372" y="241737"/>
                </a:lnTo>
                <a:lnTo>
                  <a:pt x="756744" y="252248"/>
                </a:lnTo>
                <a:lnTo>
                  <a:pt x="777765" y="3762703"/>
                </a:lnTo>
                <a:lnTo>
                  <a:pt x="0" y="3752193"/>
                </a:lnTo>
                <a:lnTo>
                  <a:pt x="21020" y="10510"/>
                </a:lnTo>
                <a:close/>
              </a:path>
            </a:pathLst>
          </a:custGeom>
          <a:noFill/>
          <a:ln cap="flat" cmpd="sng" w="508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9971" y="999749"/>
            <a:ext cx="6338902" cy="3704471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288" name="Google Shape;288;p16"/>
          <p:cNvSpPr txBox="1"/>
          <p:nvPr/>
        </p:nvSpPr>
        <p:spPr>
          <a:xfrm>
            <a:off x="4890866" y="4301118"/>
            <a:ext cx="2030194" cy="20450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9" name="Google Shape;289;p16"/>
          <p:cNvGraphicFramePr/>
          <p:nvPr/>
        </p:nvGraphicFramePr>
        <p:xfrm>
          <a:off x="9144294" y="50149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442550"/>
                <a:gridCol w="1993000"/>
              </a:tblGrid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[T][Q] M1-1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[Q] ML1-1 or ML1-LV (5)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24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 2-1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E9E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PF-1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Response: Manchester-Arbor Vitae Area / </a:t>
            </a:r>
            <a:r>
              <a:rPr lang="en-US" sz="3600"/>
              <a:t>WPDR 32</a:t>
            </a:r>
            <a:endParaRPr/>
          </a:p>
        </p:txBody>
      </p:sp>
      <p:sp>
        <p:nvSpPr>
          <p:cNvPr id="295" name="Google Shape;29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296" name="Google Shape;29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97" name="Google Shape;297;p17"/>
          <p:cNvGraphicFramePr/>
          <p:nvPr/>
        </p:nvGraphicFramePr>
        <p:xfrm>
          <a:off x="696310" y="11561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5361600"/>
                <a:gridCol w="5361600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Questions, Requests for Clarification: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like: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disagree with: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Alternative zoning proposals: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South of Arbor Vitae / </a:t>
            </a:r>
            <a:r>
              <a:rPr lang="en-US" sz="3600"/>
              <a:t>WPDR 33</a:t>
            </a:r>
            <a:endParaRPr/>
          </a:p>
        </p:txBody>
      </p:sp>
      <p:sp>
        <p:nvSpPr>
          <p:cNvPr id="304" name="Google Shape;30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18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8886037" y="2168075"/>
            <a:ext cx="31449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Notes?</a:t>
            </a:r>
            <a:endParaRPr/>
          </a:p>
        </p:txBody>
      </p:sp>
      <p:sp>
        <p:nvSpPr>
          <p:cNvPr id="307" name="Google Shape;30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308" name="Google Shape;308;p18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8"/>
          <p:cNvPicPr preferRelativeResize="0"/>
          <p:nvPr/>
        </p:nvPicPr>
        <p:blipFill rotWithShape="1">
          <a:blip r:embed="rId3">
            <a:alphaModFix/>
          </a:blip>
          <a:srcRect b="31007" l="46830" r="0" t="32882"/>
          <a:stretch/>
        </p:blipFill>
        <p:spPr>
          <a:xfrm>
            <a:off x="365564" y="972804"/>
            <a:ext cx="2863996" cy="166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564" y="2784374"/>
            <a:ext cx="3663424" cy="386600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/>
          <p:nvPr/>
        </p:nvSpPr>
        <p:spPr>
          <a:xfrm>
            <a:off x="1545021" y="3016469"/>
            <a:ext cx="2490951" cy="3468414"/>
          </a:xfrm>
          <a:custGeom>
            <a:rect b="b" l="l" r="r" t="t"/>
            <a:pathLst>
              <a:path extrusionOk="0" h="3468414" w="2490951">
                <a:moveTo>
                  <a:pt x="1460938" y="3457903"/>
                </a:moveTo>
                <a:lnTo>
                  <a:pt x="2049517" y="3468414"/>
                </a:lnTo>
                <a:lnTo>
                  <a:pt x="2060027" y="2511972"/>
                </a:lnTo>
                <a:lnTo>
                  <a:pt x="2133600" y="1860331"/>
                </a:lnTo>
                <a:lnTo>
                  <a:pt x="2322786" y="1376855"/>
                </a:lnTo>
                <a:lnTo>
                  <a:pt x="2490951" y="966952"/>
                </a:lnTo>
                <a:lnTo>
                  <a:pt x="2480441" y="10510"/>
                </a:lnTo>
                <a:lnTo>
                  <a:pt x="52551" y="0"/>
                </a:lnTo>
                <a:lnTo>
                  <a:pt x="0" y="2575034"/>
                </a:lnTo>
                <a:lnTo>
                  <a:pt x="1429407" y="2532993"/>
                </a:lnTo>
                <a:lnTo>
                  <a:pt x="1460938" y="3457903"/>
                </a:lnTo>
                <a:close/>
              </a:path>
            </a:pathLst>
          </a:custGeom>
          <a:noFill/>
          <a:ln cap="flat" cmpd="sng" w="508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4108053" y="3016469"/>
            <a:ext cx="441434" cy="2039007"/>
          </a:xfrm>
          <a:custGeom>
            <a:rect b="b" l="l" r="r" t="t"/>
            <a:pathLst>
              <a:path extrusionOk="0" h="2039007" w="441434">
                <a:moveTo>
                  <a:pt x="21021" y="10511"/>
                </a:moveTo>
                <a:lnTo>
                  <a:pt x="409903" y="0"/>
                </a:lnTo>
                <a:lnTo>
                  <a:pt x="420414" y="819807"/>
                </a:lnTo>
                <a:lnTo>
                  <a:pt x="441434" y="914400"/>
                </a:lnTo>
                <a:lnTo>
                  <a:pt x="157655" y="1608083"/>
                </a:lnTo>
                <a:lnTo>
                  <a:pt x="52552" y="1965435"/>
                </a:lnTo>
                <a:lnTo>
                  <a:pt x="52552" y="1965435"/>
                </a:lnTo>
                <a:lnTo>
                  <a:pt x="0" y="2039007"/>
                </a:lnTo>
                <a:cubicBezTo>
                  <a:pt x="3503" y="1359338"/>
                  <a:pt x="7007" y="679669"/>
                  <a:pt x="21021" y="10511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3" name="Google Shape;313;p18"/>
          <p:cNvCxnSpPr/>
          <p:nvPr/>
        </p:nvCxnSpPr>
        <p:spPr>
          <a:xfrm flipH="1">
            <a:off x="3757536" y="3550800"/>
            <a:ext cx="513515" cy="11633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14" name="Google Shape;31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5922" y="1050679"/>
            <a:ext cx="6348806" cy="3679563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315" name="Google Shape;315;p18"/>
          <p:cNvSpPr txBox="1"/>
          <p:nvPr/>
        </p:nvSpPr>
        <p:spPr>
          <a:xfrm>
            <a:off x="5002620" y="4110001"/>
            <a:ext cx="2030194" cy="18288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6670503" y="4187823"/>
            <a:ext cx="1898673" cy="5232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all three districts: 33, 34 and 35.</a:t>
            </a:r>
            <a:endParaRPr/>
          </a:p>
        </p:txBody>
      </p:sp>
      <p:graphicFrame>
        <p:nvGraphicFramePr>
          <p:cNvPr id="317" name="Google Shape;317;p18"/>
          <p:cNvGraphicFramePr/>
          <p:nvPr/>
        </p:nvGraphicFramePr>
        <p:xfrm>
          <a:off x="9048760" y="50149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413300"/>
                <a:gridCol w="2022250"/>
              </a:tblGrid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[T][Q] M1-1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[Q] ML1-1 or ML1-LV (5)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52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 2-1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E9E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PF-1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Response: South of Arbor Vitae / </a:t>
            </a:r>
            <a:r>
              <a:rPr lang="en-US" sz="3600"/>
              <a:t>WPDR 33</a:t>
            </a:r>
            <a:endParaRPr/>
          </a:p>
        </p:txBody>
      </p:sp>
      <p:sp>
        <p:nvSpPr>
          <p:cNvPr id="323" name="Google Shape;32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324" name="Google Shape;32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25" name="Google Shape;325;p19"/>
          <p:cNvGraphicFramePr/>
          <p:nvPr/>
        </p:nvGraphicFramePr>
        <p:xfrm>
          <a:off x="696310" y="11561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5361600"/>
                <a:gridCol w="5361600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Questions, Requests for Clarification: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like: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disagree with: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Alternative zoning proposals: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Context</a:t>
            </a:r>
            <a:endParaRPr/>
          </a:p>
        </p:txBody>
      </p:sp>
      <p:sp>
        <p:nvSpPr>
          <p:cNvPr id="99" name="Google Shape;99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7650" y="-534025"/>
            <a:ext cx="7579549" cy="73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28625" y="1269588"/>
            <a:ext cx="2009775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NCWP’s Community Plan is being created in parallel (at the same time) as new Community Plan Updates for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Venice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LA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Palms-Mar Vista-Del Rey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(NCWP)</a:t>
            </a:r>
            <a:endParaRPr/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map shows the INDUSTRIAL plan for all 4 Westside CPU groups.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Century-La Cienega / </a:t>
            </a:r>
            <a:r>
              <a:rPr lang="en-US" sz="3600"/>
              <a:t>WPDR 34</a:t>
            </a:r>
            <a:endParaRPr/>
          </a:p>
        </p:txBody>
      </p:sp>
      <p:sp>
        <p:nvSpPr>
          <p:cNvPr id="332" name="Google Shape;3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20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0"/>
          <p:cNvSpPr txBox="1"/>
          <p:nvPr/>
        </p:nvSpPr>
        <p:spPr>
          <a:xfrm>
            <a:off x="8886037" y="2168075"/>
            <a:ext cx="31449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Notes?</a:t>
            </a:r>
            <a:endParaRPr/>
          </a:p>
        </p:txBody>
      </p:sp>
      <p:sp>
        <p:nvSpPr>
          <p:cNvPr id="335" name="Google Shape;33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336" name="Google Shape;336;p20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3">
            <a:alphaModFix/>
          </a:blip>
          <a:srcRect b="20868" l="56561" r="0" t="60605"/>
          <a:stretch/>
        </p:blipFill>
        <p:spPr>
          <a:xfrm>
            <a:off x="588579" y="1191261"/>
            <a:ext cx="3096767" cy="113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51" y="2462484"/>
            <a:ext cx="5155966" cy="389386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/>
          <p:nvPr/>
        </p:nvSpPr>
        <p:spPr>
          <a:xfrm>
            <a:off x="893379" y="3584028"/>
            <a:ext cx="4372304" cy="2385848"/>
          </a:xfrm>
          <a:custGeom>
            <a:rect b="b" l="l" r="r" t="t"/>
            <a:pathLst>
              <a:path extrusionOk="0" h="2385848" w="4372304">
                <a:moveTo>
                  <a:pt x="10511" y="1566041"/>
                </a:moveTo>
                <a:lnTo>
                  <a:pt x="0" y="1965434"/>
                </a:lnTo>
                <a:lnTo>
                  <a:pt x="1608083" y="1965434"/>
                </a:lnTo>
                <a:lnTo>
                  <a:pt x="1713187" y="1965434"/>
                </a:lnTo>
                <a:lnTo>
                  <a:pt x="1702676" y="2385848"/>
                </a:lnTo>
                <a:lnTo>
                  <a:pt x="4372304" y="2343806"/>
                </a:lnTo>
                <a:lnTo>
                  <a:pt x="4319752" y="63062"/>
                </a:lnTo>
                <a:lnTo>
                  <a:pt x="3899338" y="73572"/>
                </a:lnTo>
                <a:lnTo>
                  <a:pt x="3899338" y="73572"/>
                </a:lnTo>
                <a:lnTo>
                  <a:pt x="1408387" y="0"/>
                </a:lnTo>
                <a:lnTo>
                  <a:pt x="1072055" y="126124"/>
                </a:lnTo>
                <a:lnTo>
                  <a:pt x="1072055" y="21020"/>
                </a:lnTo>
                <a:lnTo>
                  <a:pt x="52552" y="21020"/>
                </a:lnTo>
                <a:lnTo>
                  <a:pt x="52552" y="504496"/>
                </a:lnTo>
                <a:lnTo>
                  <a:pt x="777766" y="504496"/>
                </a:lnTo>
                <a:lnTo>
                  <a:pt x="609600" y="987972"/>
                </a:lnTo>
                <a:lnTo>
                  <a:pt x="441435" y="1481958"/>
                </a:lnTo>
                <a:lnTo>
                  <a:pt x="420414" y="1524000"/>
                </a:lnTo>
                <a:lnTo>
                  <a:pt x="10511" y="1566041"/>
                </a:lnTo>
                <a:close/>
              </a:path>
            </a:pathLst>
          </a:custGeom>
          <a:noFill/>
          <a:ln cap="flat" cmpd="sng" w="508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6006" y="1067312"/>
            <a:ext cx="5981299" cy="3466568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341" name="Google Shape;341;p20"/>
          <p:cNvSpPr txBox="1"/>
          <p:nvPr/>
        </p:nvSpPr>
        <p:spPr>
          <a:xfrm>
            <a:off x="5778123" y="3963151"/>
            <a:ext cx="2030194" cy="18288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7247895" y="4038087"/>
            <a:ext cx="1898673" cy="5232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all three districts: 33, 34 and 35.</a:t>
            </a:r>
            <a:endParaRPr/>
          </a:p>
        </p:txBody>
      </p:sp>
      <p:graphicFrame>
        <p:nvGraphicFramePr>
          <p:cNvPr id="343" name="Google Shape;343;p20"/>
          <p:cNvGraphicFramePr/>
          <p:nvPr/>
        </p:nvGraphicFramePr>
        <p:xfrm>
          <a:off x="9198885" y="4805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727850"/>
                <a:gridCol w="1707700"/>
              </a:tblGrid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[T][Q] M1-1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[Q] ML1-1 or ML1-LV (5)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80-90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 2-1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E9E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PF-1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Response: Century-La Cienega / </a:t>
            </a:r>
            <a:r>
              <a:rPr lang="en-US" sz="3600"/>
              <a:t>WPDR 34</a:t>
            </a:r>
            <a:endParaRPr/>
          </a:p>
        </p:txBody>
      </p:sp>
      <p:sp>
        <p:nvSpPr>
          <p:cNvPr id="349" name="Google Shape;34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350" name="Google Shape;35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51" name="Google Shape;351;p21"/>
          <p:cNvGraphicFramePr/>
          <p:nvPr/>
        </p:nvGraphicFramePr>
        <p:xfrm>
          <a:off x="696310" y="11561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5361600"/>
                <a:gridCol w="5361600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Questions, Requests for Clarification: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like: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disagree with: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Alternative zoning proposals: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105 @ 405 / </a:t>
            </a:r>
            <a:r>
              <a:rPr lang="en-US" sz="3600"/>
              <a:t>WPDR 35</a:t>
            </a:r>
            <a:endParaRPr/>
          </a:p>
        </p:txBody>
      </p:sp>
      <p:sp>
        <p:nvSpPr>
          <p:cNvPr id="358" name="Google Shape;3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8886037" y="2168075"/>
            <a:ext cx="31449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Notes?</a:t>
            </a:r>
            <a:endParaRPr/>
          </a:p>
        </p:txBody>
      </p:sp>
      <p:sp>
        <p:nvSpPr>
          <p:cNvPr id="361" name="Google Shape;36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2"/>
          <p:cNvPicPr preferRelativeResize="0"/>
          <p:nvPr/>
        </p:nvPicPr>
        <p:blipFill rotWithShape="1">
          <a:blip r:embed="rId3">
            <a:alphaModFix/>
          </a:blip>
          <a:srcRect b="0" l="63195" r="0" t="62661"/>
          <a:stretch/>
        </p:blipFill>
        <p:spPr>
          <a:xfrm>
            <a:off x="567633" y="1050739"/>
            <a:ext cx="2335779" cy="20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633" y="3138475"/>
            <a:ext cx="3844662" cy="32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2"/>
          <p:cNvSpPr/>
          <p:nvPr/>
        </p:nvSpPr>
        <p:spPr>
          <a:xfrm>
            <a:off x="2763054" y="3405352"/>
            <a:ext cx="1304449" cy="1755227"/>
          </a:xfrm>
          <a:custGeom>
            <a:rect b="b" l="l" r="r" t="t"/>
            <a:pathLst>
              <a:path extrusionOk="0" h="1755227" w="1304449">
                <a:moveTo>
                  <a:pt x="64229" y="0"/>
                </a:moveTo>
                <a:lnTo>
                  <a:pt x="1293939" y="10510"/>
                </a:lnTo>
                <a:cubicBezTo>
                  <a:pt x="1297442" y="592082"/>
                  <a:pt x="1300946" y="1173655"/>
                  <a:pt x="1304449" y="1755227"/>
                </a:cubicBezTo>
                <a:lnTo>
                  <a:pt x="32698" y="1744717"/>
                </a:lnTo>
                <a:cubicBezTo>
                  <a:pt x="29194" y="1706179"/>
                  <a:pt x="27660" y="1667411"/>
                  <a:pt x="22187" y="1629103"/>
                </a:cubicBezTo>
                <a:cubicBezTo>
                  <a:pt x="20620" y="1618136"/>
                  <a:pt x="13244" y="1608539"/>
                  <a:pt x="11677" y="1597572"/>
                </a:cubicBezTo>
                <a:cubicBezTo>
                  <a:pt x="6205" y="1559264"/>
                  <a:pt x="2046" y="1520645"/>
                  <a:pt x="1167" y="1481958"/>
                </a:cubicBezTo>
                <a:cubicBezTo>
                  <a:pt x="-1460" y="1366374"/>
                  <a:pt x="1167" y="1250731"/>
                  <a:pt x="1167" y="1135117"/>
                </a:cubicBezTo>
                <a:lnTo>
                  <a:pt x="64229" y="0"/>
                </a:lnTo>
                <a:close/>
              </a:path>
            </a:pathLst>
          </a:custGeom>
          <a:noFill/>
          <a:ln cap="flat" cmpd="sng" w="508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5608" y="1150471"/>
            <a:ext cx="6348806" cy="3679563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367" name="Google Shape;367;p22"/>
          <p:cNvSpPr txBox="1"/>
          <p:nvPr/>
        </p:nvSpPr>
        <p:spPr>
          <a:xfrm>
            <a:off x="5242155" y="4227630"/>
            <a:ext cx="2030194" cy="18288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2"/>
          <p:cNvSpPr txBox="1"/>
          <p:nvPr/>
        </p:nvSpPr>
        <p:spPr>
          <a:xfrm>
            <a:off x="6711927" y="4302566"/>
            <a:ext cx="1898673" cy="5232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all three districts: 33, 34 and 35.</a:t>
            </a:r>
            <a:endParaRPr/>
          </a:p>
        </p:txBody>
      </p:sp>
      <p:graphicFrame>
        <p:nvGraphicFramePr>
          <p:cNvPr id="369" name="Google Shape;369;p22"/>
          <p:cNvGraphicFramePr/>
          <p:nvPr/>
        </p:nvGraphicFramePr>
        <p:xfrm>
          <a:off x="8918256" y="49693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471800"/>
                <a:gridCol w="1963725"/>
              </a:tblGrid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[T][Q] M1-1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[Q] ML1-1 or ML1-LV (5)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18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 2-1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E9E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PF-1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Response: 105 @ 405 / </a:t>
            </a:r>
            <a:r>
              <a:rPr lang="en-US" sz="3600"/>
              <a:t>WPDR 35</a:t>
            </a:r>
            <a:endParaRPr/>
          </a:p>
        </p:txBody>
      </p:sp>
      <p:sp>
        <p:nvSpPr>
          <p:cNvPr id="375" name="Google Shape;37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376" name="Google Shape;37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77" name="Google Shape;377;p23"/>
          <p:cNvGraphicFramePr/>
          <p:nvPr/>
        </p:nvGraphicFramePr>
        <p:xfrm>
          <a:off x="696310" y="11561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5361600"/>
                <a:gridCol w="5361600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Questions, Requests for Clarification: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like: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disagree with: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Alternative zoning proposals: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"/>
          <p:cNvSpPr txBox="1"/>
          <p:nvPr>
            <p:ph type="title"/>
          </p:nvPr>
        </p:nvSpPr>
        <p:spPr>
          <a:xfrm>
            <a:off x="509954" y="365126"/>
            <a:ext cx="11206424" cy="681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For further discussion: Are there other current INDUSTRIAL locations in NCWP where you would propose Up-Zoning? </a:t>
            </a:r>
            <a:endParaRPr/>
          </a:p>
        </p:txBody>
      </p:sp>
      <p:sp>
        <p:nvSpPr>
          <p:cNvPr id="383" name="Google Shape;383;p24"/>
          <p:cNvSpPr txBox="1"/>
          <p:nvPr>
            <p:ph idx="1" type="body"/>
          </p:nvPr>
        </p:nvSpPr>
        <p:spPr>
          <a:xfrm>
            <a:off x="509954" y="1225899"/>
            <a:ext cx="3562978" cy="4951064"/>
          </a:xfrm>
          <a:prstGeom prst="rect">
            <a:avLst/>
          </a:prstGeom>
          <a:noFill/>
          <a:ln cap="flat" cmpd="sng" w="9525">
            <a:solidFill>
              <a:srgbClr val="D5DB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Where?</a:t>
            </a:r>
            <a:endParaRPr/>
          </a:p>
        </p:txBody>
      </p:sp>
      <p:sp>
        <p:nvSpPr>
          <p:cNvPr id="384" name="Google Shape;38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RESIDENTIAL MAPS Workbook - NCWP</a:t>
            </a:r>
            <a:endParaRPr/>
          </a:p>
        </p:txBody>
      </p:sp>
      <p:sp>
        <p:nvSpPr>
          <p:cNvPr id="385" name="Google Shape;38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24"/>
          <p:cNvSpPr txBox="1"/>
          <p:nvPr/>
        </p:nvSpPr>
        <p:spPr>
          <a:xfrm>
            <a:off x="4331677" y="1227574"/>
            <a:ext cx="3562978" cy="4951064"/>
          </a:xfrm>
          <a:prstGeom prst="rect">
            <a:avLst/>
          </a:prstGeom>
          <a:noFill/>
          <a:ln cap="flat" cmpd="sng" w="9525">
            <a:solidFill>
              <a:srgbClr val="D5DB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/>
          </a:p>
        </p:txBody>
      </p:sp>
      <p:sp>
        <p:nvSpPr>
          <p:cNvPr id="387" name="Google Shape;387;p24"/>
          <p:cNvSpPr txBox="1"/>
          <p:nvPr/>
        </p:nvSpPr>
        <p:spPr>
          <a:xfrm>
            <a:off x="8153400" y="1225899"/>
            <a:ext cx="3562978" cy="4951064"/>
          </a:xfrm>
          <a:prstGeom prst="rect">
            <a:avLst/>
          </a:prstGeom>
          <a:noFill/>
          <a:ln cap="flat" cmpd="sng" w="9525">
            <a:solidFill>
              <a:srgbClr val="D5DB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Zone Density Base would you recommend?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(See page 7 of this workbook for table of possible Density Base choices.)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4"/>
          <p:cNvSpPr/>
          <p:nvPr/>
        </p:nvSpPr>
        <p:spPr>
          <a:xfrm rot="-2401151">
            <a:off x="8745076" y="5518879"/>
            <a:ext cx="4112391" cy="37060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 this page and make as many as you have suggestions for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5"/>
          <p:cNvSpPr txBox="1"/>
          <p:nvPr>
            <p:ph type="title"/>
          </p:nvPr>
        </p:nvSpPr>
        <p:spPr>
          <a:xfrm>
            <a:off x="838200" y="365126"/>
            <a:ext cx="10515600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RECAP: Notes on Industrial Draft 2 Map</a:t>
            </a:r>
            <a:endParaRPr/>
          </a:p>
        </p:txBody>
      </p:sp>
      <p:sp>
        <p:nvSpPr>
          <p:cNvPr id="394" name="Google Shape;394;p25"/>
          <p:cNvSpPr txBox="1"/>
          <p:nvPr>
            <p:ph idx="1" type="body"/>
          </p:nvPr>
        </p:nvSpPr>
        <p:spPr>
          <a:xfrm>
            <a:off x="838200" y="993913"/>
            <a:ext cx="10515600" cy="5183050"/>
          </a:xfrm>
          <a:prstGeom prst="rect">
            <a:avLst/>
          </a:prstGeom>
          <a:noFill/>
          <a:ln cap="flat" cmpd="sng" w="9525">
            <a:solidFill>
              <a:srgbClr val="AEAB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95" name="Google Shape;39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COMMERCIAL MAPS Workbook - NCWP</a:t>
            </a:r>
            <a:endParaRPr/>
          </a:p>
        </p:txBody>
      </p:sp>
      <p:sp>
        <p:nvSpPr>
          <p:cNvPr id="396" name="Google Shape;39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-</a:t>
            </a:r>
            <a:endParaRPr/>
          </a:p>
        </p:txBody>
      </p:sp>
      <p:sp>
        <p:nvSpPr>
          <p:cNvPr id="109" name="Google Shape;109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8771" y="149210"/>
            <a:ext cx="3143229" cy="344944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8909222" y="1409664"/>
            <a:ext cx="3163329" cy="184013"/>
          </a:xfrm>
          <a:prstGeom prst="rect">
            <a:avLst/>
          </a:prstGeom>
          <a:solidFill>
            <a:srgbClr val="FFFF00">
              <a:alpha val="19607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8909222" y="1741184"/>
            <a:ext cx="3163329" cy="164499"/>
          </a:xfrm>
          <a:prstGeom prst="rect">
            <a:avLst/>
          </a:prstGeom>
          <a:solidFill>
            <a:srgbClr val="FFFF00">
              <a:alpha val="25882"/>
            </a:srgbClr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524" y="389490"/>
            <a:ext cx="7128953" cy="610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6991" y="3855059"/>
            <a:ext cx="5115560" cy="2296458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3"/>
          <p:cNvSpPr txBox="1"/>
          <p:nvPr/>
        </p:nvSpPr>
        <p:spPr>
          <a:xfrm>
            <a:off x="7010549" y="1371852"/>
            <a:ext cx="1898673" cy="1815882"/>
          </a:xfrm>
          <a:prstGeom prst="rect">
            <a:avLst/>
          </a:prstGeom>
          <a:solidFill>
            <a:srgbClr val="FFFF00"/>
          </a:solidFill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indicates Density Base 4 and 8 in Draft 2 Industrial Maps. Translates into built form that (among other things) can include live-work housing.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Built Form Overview / Zoning Changes in Draft 2 Maps</a:t>
            </a:r>
            <a:endParaRPr/>
          </a:p>
        </p:txBody>
      </p:sp>
      <p:sp>
        <p:nvSpPr>
          <p:cNvPr id="123" name="Google Shape;12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9642" y="1065103"/>
            <a:ext cx="5992716" cy="513060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7082050" y="1434903"/>
            <a:ext cx="1528549" cy="313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81786" y="-98250"/>
                </a:moveTo>
                <a:lnTo>
                  <a:pt x="-7429" y="28748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 = Density Base 4</a:t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3562296" y="1528658"/>
            <a:ext cx="1528549" cy="313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1786" y="68952"/>
                </a:moveTo>
                <a:lnTo>
                  <a:pt x="164520" y="-11668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= Density Base 8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7082050" y="1908982"/>
            <a:ext cx="1528549" cy="313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1867" y="141946"/>
                </a:moveTo>
                <a:lnTo>
                  <a:pt x="-8224" y="396403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 = Density Base 4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562297" y="2268037"/>
            <a:ext cx="1528549" cy="313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1786" y="68952"/>
                </a:moveTo>
                <a:lnTo>
                  <a:pt x="292004" y="249030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 = Density Base 8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3562924" y="2725577"/>
            <a:ext cx="1528549" cy="313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1786" y="68952"/>
                </a:moveTo>
                <a:lnTo>
                  <a:pt x="224520" y="280380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= Density Base 8 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6942667" y="3234267"/>
            <a:ext cx="1176866" cy="2675466"/>
          </a:xfrm>
          <a:custGeom>
            <a:rect b="b" l="l" r="r" t="t"/>
            <a:pathLst>
              <a:path extrusionOk="0" h="2675466" w="1176866">
                <a:moveTo>
                  <a:pt x="423333" y="160866"/>
                </a:moveTo>
                <a:lnTo>
                  <a:pt x="440266" y="33866"/>
                </a:lnTo>
                <a:lnTo>
                  <a:pt x="347133" y="33866"/>
                </a:lnTo>
                <a:lnTo>
                  <a:pt x="338666" y="0"/>
                </a:lnTo>
                <a:lnTo>
                  <a:pt x="254000" y="16933"/>
                </a:lnTo>
                <a:lnTo>
                  <a:pt x="254000" y="643466"/>
                </a:lnTo>
                <a:lnTo>
                  <a:pt x="0" y="651933"/>
                </a:lnTo>
                <a:lnTo>
                  <a:pt x="0" y="1193800"/>
                </a:lnTo>
                <a:lnTo>
                  <a:pt x="270933" y="1185333"/>
                </a:lnTo>
                <a:lnTo>
                  <a:pt x="262466" y="1337733"/>
                </a:lnTo>
                <a:lnTo>
                  <a:pt x="406400" y="1329266"/>
                </a:lnTo>
                <a:lnTo>
                  <a:pt x="406400" y="1490133"/>
                </a:lnTo>
                <a:lnTo>
                  <a:pt x="499533" y="1490133"/>
                </a:lnTo>
                <a:lnTo>
                  <a:pt x="406400" y="1642533"/>
                </a:lnTo>
                <a:lnTo>
                  <a:pt x="389466" y="1718733"/>
                </a:lnTo>
                <a:lnTo>
                  <a:pt x="609600" y="1735666"/>
                </a:lnTo>
                <a:lnTo>
                  <a:pt x="618066" y="2675466"/>
                </a:lnTo>
                <a:lnTo>
                  <a:pt x="1168400" y="2667000"/>
                </a:lnTo>
                <a:lnTo>
                  <a:pt x="1176866" y="1312333"/>
                </a:lnTo>
                <a:lnTo>
                  <a:pt x="448733" y="1286933"/>
                </a:lnTo>
                <a:lnTo>
                  <a:pt x="448733" y="1058333"/>
                </a:lnTo>
                <a:lnTo>
                  <a:pt x="524933" y="880533"/>
                </a:lnTo>
                <a:lnTo>
                  <a:pt x="592666" y="618066"/>
                </a:lnTo>
                <a:lnTo>
                  <a:pt x="423333" y="609600"/>
                </a:lnTo>
                <a:lnTo>
                  <a:pt x="448733" y="25400"/>
                </a:lnTo>
                <a:lnTo>
                  <a:pt x="270933" y="25400"/>
                </a:lnTo>
              </a:path>
            </a:pathLst>
          </a:custGeom>
          <a:solidFill>
            <a:srgbClr val="FF0000">
              <a:alpha val="41960"/>
            </a:srgbClr>
          </a:solidFill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53501" y="5183871"/>
            <a:ext cx="1528549" cy="60902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37672" y="-142108"/>
                </a:moveTo>
                <a:lnTo>
                  <a:pt x="119033" y="-9769"/>
                </a:lnTo>
              </a:path>
            </a:pathLst>
          </a:custGeom>
          <a:solidFill>
            <a:schemeClr val="lt1"/>
          </a:solidFill>
          <a:ln cap="flat" cmpd="sng" w="254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32,33,34,35 (red area) Use restricted to Industrial Only</a:t>
            </a:r>
            <a:endParaRPr/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49460" r="0" t="12224"/>
          <a:stretch/>
        </p:blipFill>
        <p:spPr>
          <a:xfrm>
            <a:off x="8749788" y="952144"/>
            <a:ext cx="3116564" cy="3165908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134" name="Google Shape;134;p4"/>
          <p:cNvSpPr txBox="1"/>
          <p:nvPr/>
        </p:nvSpPr>
        <p:spPr>
          <a:xfrm>
            <a:off x="6304565" y="3871164"/>
            <a:ext cx="1981938" cy="24688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5">
            <a:alphaModFix/>
          </a:blip>
          <a:srcRect b="0" l="48064" r="0" t="13853"/>
          <a:stretch/>
        </p:blipFill>
        <p:spPr>
          <a:xfrm>
            <a:off x="291882" y="1162558"/>
            <a:ext cx="3150331" cy="2955494"/>
          </a:xfrm>
          <a:prstGeom prst="rect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136" name="Google Shape;136;p4"/>
          <p:cNvSpPr txBox="1"/>
          <p:nvPr/>
        </p:nvSpPr>
        <p:spPr>
          <a:xfrm>
            <a:off x="3562296" y="3097719"/>
            <a:ext cx="1528550" cy="1384995"/>
          </a:xfrm>
          <a:prstGeom prst="rect">
            <a:avLst/>
          </a:prstGeom>
          <a:solidFill>
            <a:srgbClr val="FFFF00"/>
          </a:solidFill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 area 30, GPLU chart indicates Base 8 Density. But Illustration of built form (see slide for area 30) indicates industrial use. </a:t>
            </a:r>
            <a:endParaRPr/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30339" l="0" r="52262" t="0"/>
          <a:stretch/>
        </p:blipFill>
        <p:spPr>
          <a:xfrm>
            <a:off x="9001162" y="4032232"/>
            <a:ext cx="2774670" cy="2368263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5">
            <a:alphaModFix/>
          </a:blip>
          <a:srcRect b="20175" l="0" r="50710" t="0"/>
          <a:stretch/>
        </p:blipFill>
        <p:spPr>
          <a:xfrm>
            <a:off x="416169" y="4037350"/>
            <a:ext cx="2774670" cy="2541503"/>
          </a:xfrm>
          <a:prstGeom prst="rect">
            <a:avLst/>
          </a:prstGeom>
          <a:noFill/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cxnSp>
        <p:nvCxnSpPr>
          <p:cNvPr id="139" name="Google Shape;139;p4"/>
          <p:cNvCxnSpPr/>
          <p:nvPr/>
        </p:nvCxnSpPr>
        <p:spPr>
          <a:xfrm rot="10800000">
            <a:off x="1553684" y="5522624"/>
            <a:ext cx="436847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0" name="Google Shape;140;p4"/>
          <p:cNvCxnSpPr/>
          <p:nvPr/>
        </p:nvCxnSpPr>
        <p:spPr>
          <a:xfrm rot="10800000">
            <a:off x="10214755" y="5522624"/>
            <a:ext cx="436847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Response: Built Form Overview / Zoning Changes in Draft 2 Maps</a:t>
            </a:r>
            <a:endParaRPr/>
          </a:p>
        </p:txBody>
      </p:sp>
      <p:sp>
        <p:nvSpPr>
          <p:cNvPr id="146" name="Google Shape;14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147" name="Google Shape;14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8" name="Google Shape;148;p5"/>
          <p:cNvGraphicFramePr/>
          <p:nvPr/>
        </p:nvGraphicFramePr>
        <p:xfrm>
          <a:off x="696310" y="11561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5361600"/>
                <a:gridCol w="5361600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Questions, Requests for Clarification: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like: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disagree with: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Alternative zoning proposals: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Arizona Circle Area / </a:t>
            </a:r>
            <a:r>
              <a:rPr lang="en-US" sz="3600"/>
              <a:t>WPDR 27</a:t>
            </a:r>
            <a:endParaRPr/>
          </a:p>
        </p:txBody>
      </p:sp>
      <p:sp>
        <p:nvSpPr>
          <p:cNvPr id="155" name="Google Shape;15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8886037" y="2168075"/>
            <a:ext cx="31449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Notes?</a:t>
            </a:r>
            <a:endParaRPr/>
          </a:p>
        </p:txBody>
      </p:sp>
      <p:sp>
        <p:nvSpPr>
          <p:cNvPr id="158" name="Google Shape;15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 b="43680" l="23984" r="47029" t="0"/>
          <a:stretch/>
        </p:blipFill>
        <p:spPr>
          <a:xfrm>
            <a:off x="557571" y="1250252"/>
            <a:ext cx="1249594" cy="2079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6"/>
          <p:cNvGrpSpPr/>
          <p:nvPr/>
        </p:nvGrpSpPr>
        <p:grpSpPr>
          <a:xfrm>
            <a:off x="1069735" y="2069068"/>
            <a:ext cx="5405078" cy="4296344"/>
            <a:chOff x="2741616" y="1250252"/>
            <a:chExt cx="5405078" cy="4296344"/>
          </a:xfrm>
        </p:grpSpPr>
        <p:pic>
          <p:nvPicPr>
            <p:cNvPr id="161" name="Google Shape;16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41616" y="1250252"/>
              <a:ext cx="5405078" cy="4296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6"/>
            <p:cNvSpPr/>
            <p:nvPr/>
          </p:nvSpPr>
          <p:spPr>
            <a:xfrm>
              <a:off x="5667022" y="2652889"/>
              <a:ext cx="1365956" cy="1128889"/>
            </a:xfrm>
            <a:custGeom>
              <a:rect b="b" l="l" r="r" t="t"/>
              <a:pathLst>
                <a:path extrusionOk="0" h="1128889" w="1365956">
                  <a:moveTo>
                    <a:pt x="0" y="0"/>
                  </a:moveTo>
                  <a:lnTo>
                    <a:pt x="1365956" y="790222"/>
                  </a:lnTo>
                  <a:lnTo>
                    <a:pt x="1332089" y="1128889"/>
                  </a:lnTo>
                  <a:lnTo>
                    <a:pt x="564445" y="1128889"/>
                  </a:lnTo>
                  <a:lnTo>
                    <a:pt x="575734" y="778933"/>
                  </a:lnTo>
                  <a:lnTo>
                    <a:pt x="338667" y="778933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508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3" name="Google Shape;16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2090" y="1050739"/>
            <a:ext cx="5812339" cy="339967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164" name="Google Shape;164;p6"/>
          <p:cNvSpPr txBox="1"/>
          <p:nvPr/>
        </p:nvSpPr>
        <p:spPr>
          <a:xfrm>
            <a:off x="6304565" y="3871164"/>
            <a:ext cx="1981938" cy="24688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6"/>
          <p:cNvGraphicFramePr/>
          <p:nvPr/>
        </p:nvGraphicFramePr>
        <p:xfrm>
          <a:off x="9198885" y="4805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314650"/>
                <a:gridCol w="2115875"/>
              </a:tblGrid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[T][Q] M1-1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[Q] ML1-LV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 2-1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E9E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PF-1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Response: Arizona Circle Area / </a:t>
            </a:r>
            <a:r>
              <a:rPr lang="en-US" sz="3600"/>
              <a:t>WPDR 27</a:t>
            </a:r>
            <a:endParaRPr/>
          </a:p>
        </p:txBody>
      </p:sp>
      <p:sp>
        <p:nvSpPr>
          <p:cNvPr id="171" name="Google Shape;17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172" name="Google Shape;17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3" name="Google Shape;173;p7"/>
          <p:cNvGraphicFramePr/>
          <p:nvPr/>
        </p:nvGraphicFramePr>
        <p:xfrm>
          <a:off x="696310" y="11561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5361600"/>
                <a:gridCol w="5361600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Questions, Requests for Clarification: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like: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disagree with: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Alternative zoning proposals: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Metro-Veterans Area / </a:t>
            </a:r>
            <a:r>
              <a:rPr lang="en-US" sz="3600"/>
              <a:t>WPDR 28</a:t>
            </a:r>
            <a:endParaRPr/>
          </a:p>
        </p:txBody>
      </p:sp>
      <p:sp>
        <p:nvSpPr>
          <p:cNvPr id="180" name="Google Shape;18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8886037" y="2168075"/>
            <a:ext cx="31449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Notes?</a:t>
            </a:r>
            <a:endParaRPr/>
          </a:p>
        </p:txBody>
      </p:sp>
      <p:sp>
        <p:nvSpPr>
          <p:cNvPr id="183" name="Google Shape;18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3191434" y="1050739"/>
            <a:ext cx="3311745" cy="227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b="53483" l="57047" r="0" t="32090"/>
          <a:stretch/>
        </p:blipFill>
        <p:spPr>
          <a:xfrm>
            <a:off x="428625" y="964405"/>
            <a:ext cx="4134424" cy="118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843" y="2299564"/>
            <a:ext cx="5816037" cy="432701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>
            <a:off x="835378" y="4583289"/>
            <a:ext cx="2178755" cy="1727200"/>
          </a:xfrm>
          <a:custGeom>
            <a:rect b="b" l="l" r="r" t="t"/>
            <a:pathLst>
              <a:path extrusionOk="0" h="1727200" w="2178755">
                <a:moveTo>
                  <a:pt x="22578" y="417689"/>
                </a:moveTo>
                <a:lnTo>
                  <a:pt x="1275644" y="417689"/>
                </a:lnTo>
                <a:lnTo>
                  <a:pt x="1264355" y="0"/>
                </a:lnTo>
                <a:lnTo>
                  <a:pt x="2178755" y="11289"/>
                </a:lnTo>
                <a:lnTo>
                  <a:pt x="1941689" y="293511"/>
                </a:lnTo>
                <a:lnTo>
                  <a:pt x="1727200" y="598311"/>
                </a:lnTo>
                <a:lnTo>
                  <a:pt x="1354666" y="1467555"/>
                </a:lnTo>
                <a:lnTo>
                  <a:pt x="1309511" y="1727200"/>
                </a:lnTo>
                <a:lnTo>
                  <a:pt x="1151466" y="1682044"/>
                </a:lnTo>
                <a:lnTo>
                  <a:pt x="1174044" y="1027289"/>
                </a:lnTo>
                <a:lnTo>
                  <a:pt x="767644" y="1027289"/>
                </a:lnTo>
                <a:lnTo>
                  <a:pt x="767644" y="903111"/>
                </a:lnTo>
                <a:lnTo>
                  <a:pt x="0" y="903111"/>
                </a:lnTo>
                <a:lnTo>
                  <a:pt x="22578" y="417689"/>
                </a:lnTo>
                <a:close/>
              </a:path>
            </a:pathLst>
          </a:custGeom>
          <a:noFill/>
          <a:ln cap="flat" cmpd="sng" w="508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2326" y="1004238"/>
            <a:ext cx="5874023" cy="3435749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189" name="Google Shape;189;p8"/>
          <p:cNvSpPr txBox="1"/>
          <p:nvPr/>
        </p:nvSpPr>
        <p:spPr>
          <a:xfrm>
            <a:off x="5090427" y="3852937"/>
            <a:ext cx="1934945" cy="24688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0" name="Google Shape;190;p8"/>
          <p:cNvGraphicFramePr/>
          <p:nvPr/>
        </p:nvGraphicFramePr>
        <p:xfrm>
          <a:off x="8886037" y="48057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433525"/>
                <a:gridCol w="2314875"/>
              </a:tblGrid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[T][Q] M1-1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[Q] ML1-1 or ML1-LV (5)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4?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MR1-1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15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A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MR 2-1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n/a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E9E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/>
                        <a:t>PF-1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type="title"/>
          </p:nvPr>
        </p:nvSpPr>
        <p:spPr>
          <a:xfrm>
            <a:off x="428625" y="365126"/>
            <a:ext cx="10925175" cy="53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Response: Metro-Veterans Area / </a:t>
            </a:r>
            <a:r>
              <a:rPr lang="en-US" sz="3600"/>
              <a:t>WPDR 28</a:t>
            </a:r>
            <a:endParaRPr/>
          </a:p>
        </p:txBody>
      </p:sp>
      <p:sp>
        <p:nvSpPr>
          <p:cNvPr id="196" name="Google Shape;19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 Draft 2 INDUSTRY MAPS Workbook - NCWP</a:t>
            </a:r>
            <a:endParaRPr/>
          </a:p>
        </p:txBody>
      </p:sp>
      <p:sp>
        <p:nvSpPr>
          <p:cNvPr id="197" name="Google Shape;19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8" name="Google Shape;198;p9"/>
          <p:cNvGraphicFramePr/>
          <p:nvPr/>
        </p:nvGraphicFramePr>
        <p:xfrm>
          <a:off x="696310" y="11561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{6959316F-2588-4E09-AFB3-7E473A8D011D}</a:tableStyleId>
              </a:tblPr>
              <a:tblGrid>
                <a:gridCol w="5361600"/>
                <a:gridCol w="5361600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Questions, Requests for Clarification: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like: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Zoning change proposals you disagree with: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Alternative zoning proposals: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2023-08-03T03:13:36Z</dcterms:created>
  <dc:creator>Kimberly Fox</dc:creator>
</cp:coreProperties>
</file>