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Oswald Regular"/>
      <p:regular r:id="rId11"/>
      <p:bold r:id="rId12"/>
    </p:embeddedFont>
    <p:embeddedFont>
      <p:font typeface="Average"/>
      <p:regular r:id="rId13"/>
    </p:embeddedFont>
    <p:embeddedFont>
      <p:font typeface="Old Standard TT"/>
      <p:regular r:id="rId14"/>
      <p:bold r:id="rId15"/>
      <p:italic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Regular-regular.fntdata"/><Relationship Id="rId10" Type="http://schemas.openxmlformats.org/officeDocument/2006/relationships/slide" Target="slides/slide5.xml"/><Relationship Id="rId13" Type="http://schemas.openxmlformats.org/officeDocument/2006/relationships/font" Target="fonts/Average-regular.fntdata"/><Relationship Id="rId12" Type="http://schemas.openxmlformats.org/officeDocument/2006/relationships/font" Target="fonts/OswaldRegula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ldStandardTT-bold.fntdata"/><Relationship Id="rId14" Type="http://schemas.openxmlformats.org/officeDocument/2006/relationships/font" Target="fonts/OldStandardTT-regular.fntdata"/><Relationship Id="rId17" Type="http://schemas.openxmlformats.org/officeDocument/2006/relationships/font" Target="fonts/Oswald-regular.fntdata"/><Relationship Id="rId16" Type="http://schemas.openxmlformats.org/officeDocument/2006/relationships/font" Target="fonts/OldStandardT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d5223728e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d5223728e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d5223728e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d5223728e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d5223728e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d5223728e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d5223728e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d5223728e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</a:t>
            </a:r>
            <a:r>
              <a:rPr i="1" lang="en"/>
              <a:t>else</a:t>
            </a:r>
            <a:r>
              <a:rPr lang="en"/>
              <a:t> Can NCWP </a:t>
            </a:r>
            <a:br>
              <a:rPr lang="en"/>
            </a:br>
            <a:r>
              <a:rPr lang="en"/>
              <a:t>Support Our Schools?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200">
                <a:solidFill>
                  <a:srgbClr val="FFFF00"/>
                </a:solidFill>
              </a:rPr>
              <a:t>Bring in the parents!</a:t>
            </a:r>
            <a:endParaRPr i="1" sz="3200">
              <a:solidFill>
                <a:srgbClr val="FFFF00"/>
              </a:solidFill>
            </a:endParaRPr>
          </a:p>
        </p:txBody>
      </p:sp>
      <p:pic>
        <p:nvPicPr>
          <p:cNvPr descr="Neighborhood Council of Westchester/Playa Logo"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073" y="257721"/>
            <a:ext cx="1190625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CBC4">
            <a:alpha val="70170"/>
          </a:srgbClr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/>
              <a:t>What local schools fundraise for: </a:t>
            </a:r>
            <a:endParaRPr b="1"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Schools have different needs that are based on their specific community, </a:t>
            </a:r>
            <a:br>
              <a:rPr lang="en"/>
            </a:br>
            <a:r>
              <a:rPr lang="en"/>
              <a:t>number of enrolled students, desired and established programs, and more.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Examples: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Enrichment</a:t>
            </a:r>
            <a:r>
              <a:rPr lang="en"/>
              <a:t> programs not fully funded by LAUSD, like P.E., Art, Music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Added </a:t>
            </a:r>
            <a:r>
              <a:rPr lang="en"/>
              <a:t>classroom</a:t>
            </a:r>
            <a:r>
              <a:rPr lang="en"/>
              <a:t> </a:t>
            </a:r>
            <a:r>
              <a:rPr lang="en"/>
              <a:t>support</a:t>
            </a:r>
            <a:r>
              <a:rPr lang="en"/>
              <a:t> (teachers’ aides, materials, new technology)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Technology upkeep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Field Trips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Early Care/After Care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Funds to maintain their PTO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535504" y="121322"/>
            <a:ext cx="84030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Sample:</a:t>
            </a:r>
            <a:r>
              <a:rPr b="1"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b="1"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What </a:t>
            </a:r>
            <a:r>
              <a:rPr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Friends of Open School</a:t>
            </a:r>
            <a:r>
              <a:rPr b="1"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fundraise for: </a:t>
            </a:r>
            <a:endParaRPr sz="4800">
              <a:solidFill>
                <a:srgbClr val="37474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554996" y="946639"/>
            <a:ext cx="31854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Enrichment Specialists		$ 118,883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Computers				$ 20,000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Computer Parts &amp; Supplies	$ 10,000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IT Support				$ 15,000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Tech Team				$ 3,630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Teaching Aides			$ 23,592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STOMP/Film			$ 11,806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Payroll Taxes			$ 13,000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After-school Supervision 	$ 9,995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Cluster Expenses			$ 5,450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Workers Comp Insurance	$ 7,193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Insurance - Liability		$ 5,500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Insurance - D&amp;O			$ 2,000</a:t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Conference Week			$ 1,000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Payroll Service			$ 2,000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905883" y="946639"/>
            <a:ext cx="31854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Before School Supervision	$ 1,999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Hospitality				$ 1,500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Garden Supplies			$ 1,000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Communications			$ 700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Childcare (meetings)		$ 600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Taxes &amp; Licenses			$ 400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Graduation Expenses		$ 500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Parent Education			$ 3,500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Read-a-Thon		 	$ 1,000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Safety Committee			$ 750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Supplies		 		$ 650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Administrative Expenses	$ 510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Bank Charges			$ 100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Site Committee			$ 3,000</a:t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Open Expressions			$ 300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74452" y="4531300"/>
            <a:ext cx="7101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TOTAL RECURRING EXPENSES: </a:t>
            </a:r>
            <a:r>
              <a:rPr lang="en" sz="1900">
                <a:latin typeface="Oswald Regular"/>
                <a:ea typeface="Oswald Regular"/>
                <a:cs typeface="Oswald Regular"/>
                <a:sym typeface="Oswald Regular"/>
              </a:rPr>
              <a:t>$ 265,558</a:t>
            </a:r>
            <a:endParaRPr sz="19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76" name="Google Shape;76;p15"/>
          <p:cNvCxnSpPr/>
          <p:nvPr/>
        </p:nvCxnSpPr>
        <p:spPr>
          <a:xfrm>
            <a:off x="4290702" y="1108908"/>
            <a:ext cx="18000" cy="3114900"/>
          </a:xfrm>
          <a:prstGeom prst="straightConnector1">
            <a:avLst/>
          </a:prstGeom>
          <a:noFill/>
          <a:ln cap="flat" cmpd="sng" w="19050">
            <a:solidFill>
              <a:srgbClr val="37474F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/>
        </p:nvSpPr>
        <p:spPr>
          <a:xfrm>
            <a:off x="535504" y="112926"/>
            <a:ext cx="84030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Sample:</a:t>
            </a:r>
            <a:r>
              <a:rPr b="1"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How </a:t>
            </a:r>
            <a:r>
              <a:rPr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Friends of Open School</a:t>
            </a:r>
            <a:r>
              <a:rPr b="1" lang="en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fundraise: </a:t>
            </a:r>
            <a:endParaRPr sz="4800">
              <a:solidFill>
                <a:srgbClr val="37474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574452" y="4531300"/>
            <a:ext cx="7101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TOTAL</a:t>
            </a:r>
            <a:r>
              <a:rPr lang="en" sz="19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EARNINGS AS OF 4/1/2021: </a:t>
            </a:r>
            <a:r>
              <a:rPr lang="en" sz="1900">
                <a:latin typeface="Oswald Regular"/>
                <a:ea typeface="Oswald Regular"/>
                <a:cs typeface="Oswald Regular"/>
                <a:sym typeface="Oswald Regular"/>
              </a:rPr>
              <a:t>$220,000</a:t>
            </a:r>
            <a:endParaRPr sz="19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83" name="Google Shape;83;p16"/>
          <p:cNvCxnSpPr/>
          <p:nvPr/>
        </p:nvCxnSpPr>
        <p:spPr>
          <a:xfrm>
            <a:off x="4655202" y="1124475"/>
            <a:ext cx="18000" cy="3114900"/>
          </a:xfrm>
          <a:prstGeom prst="straightConnector1">
            <a:avLst/>
          </a:prstGeom>
          <a:noFill/>
          <a:ln cap="flat" cmpd="sng" w="19050">
            <a:solidFill>
              <a:srgbClr val="37474F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4" name="Google Shape;84;p16"/>
          <p:cNvSpPr txBox="1"/>
          <p:nvPr/>
        </p:nvSpPr>
        <p:spPr>
          <a:xfrm>
            <a:off x="685100" y="962200"/>
            <a:ext cx="3525900" cy="32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Annual Giving</a:t>
            </a:r>
            <a:r>
              <a:rPr lang="en" sz="12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*</a:t>
            </a:r>
            <a:r>
              <a:rPr lang="en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($150k)</a:t>
            </a:r>
            <a:endParaRPr sz="15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	*Includes Corp. Contributions / Employer Match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Annual Raffle (n/a)</a:t>
            </a:r>
            <a:endParaRPr sz="15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Bingo + First Friday Family Fun ($3.4k)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Camp Out (n/a)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Dine-Out/Take-Out ($1k)</a:t>
            </a:r>
            <a:endParaRPr sz="15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Fall Family Festival (n/a)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Food Sales (Various) (n/a)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Gala / Adult-Only Event (n/a)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5287125" y="962200"/>
            <a:ext cx="3588900" cy="39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Gift Wrap ($1.7)</a:t>
            </a:r>
            <a:endParaRPr sz="15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Holiday Bake Sale + Boutiques (n/a)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Jog-A-Thon (n/a)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Online Auction ($3.3k)</a:t>
            </a:r>
            <a:endParaRPr sz="15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Rock, Roll &amp; Run (n/a)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Square 1 Art ($1.5k)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Store Rebates + BoxTops ($3k)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Spirit Gear/Hoodies ($600)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T - Shirts + Hats  ($675)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*Read-A-Thon ($63k)</a:t>
            </a:r>
            <a:r>
              <a:rPr lang="en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	</a:t>
            </a:r>
            <a:br>
              <a:rPr lang="en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</a:br>
            <a:r>
              <a:rPr lang="en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	*Not typically a fundraiser (literacy program)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154467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NC</a:t>
            </a:r>
            <a:r>
              <a:rPr lang="en"/>
              <a:t>WP</a:t>
            </a:r>
            <a:r>
              <a:rPr lang="en"/>
              <a:t> Education Committee can help: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857374"/>
            <a:ext cx="8241000" cy="407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80"/>
              </a:spcBef>
              <a:spcAft>
                <a:spcPts val="0"/>
              </a:spcAft>
              <a:buSzPts val="1800"/>
              <a:buChar char="●"/>
            </a:pPr>
            <a:r>
              <a:rPr i="1" lang="en" u="sng"/>
              <a:t>Resources Hub</a:t>
            </a:r>
            <a:r>
              <a:rPr i="1" lang="en"/>
              <a:t>:</a:t>
            </a:r>
            <a:r>
              <a:rPr lang="en"/>
              <a:t> this committee should be a hub for as many available funding resources as possible, such as grants, sponsorship opportunities, and a link between local businesses and schools.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i="1" lang="en" u="sng"/>
              <a:t>Outreach effort</a:t>
            </a:r>
            <a:r>
              <a:rPr i="1" lang="en"/>
              <a:t>:</a:t>
            </a:r>
            <a:r>
              <a:rPr lang="en"/>
              <a:t> invite parent reps from each school’s PTO to NCWP Ed Committee monthly meetings.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i="1" lang="en" u="sng"/>
              <a:t>PTO Highlight</a:t>
            </a:r>
            <a:r>
              <a:rPr i="1" lang="en"/>
              <a:t>:</a:t>
            </a:r>
            <a:r>
              <a:rPr lang="en"/>
              <a:t> each month one school will be chosen to present their fundraising efforts, helping the committee and the other school reps </a:t>
            </a:r>
            <a:r>
              <a:rPr lang="en"/>
              <a:t>understand</a:t>
            </a:r>
            <a:r>
              <a:rPr lang="en"/>
              <a:t> their successes as well as their challenges. Share best practices.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i="1" lang="en" u="sng"/>
              <a:t>Third-Party </a:t>
            </a:r>
            <a:r>
              <a:rPr i="1" lang="en" u="sng"/>
              <a:t>Fundraising Support</a:t>
            </a:r>
            <a:r>
              <a:rPr lang="en"/>
              <a:t>: invite companies who put together well-</a:t>
            </a:r>
            <a:r>
              <a:rPr lang="en"/>
              <a:t>organized </a:t>
            </a:r>
            <a:r>
              <a:rPr lang="en"/>
              <a:t>events (such as color-run, jogathon etc.) to do a presentation and answer </a:t>
            </a:r>
            <a:r>
              <a:rPr lang="en"/>
              <a:t>questions and make connections.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